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3222A1-0CAA-4FEB-B6A4-1E9DA6C662E8}">
  <a:tblStyle styleId="{BD3222A1-0CAA-4FEB-B6A4-1E9DA6C662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1"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5.xml"/><Relationship Id="rId33" Type="http://schemas.openxmlformats.org/officeDocument/2006/relationships/font" Target="fonts/Raleway-boldItalic.fntdata"/><Relationship Id="rId10" Type="http://schemas.openxmlformats.org/officeDocument/2006/relationships/slide" Target="slides/slide4.xml"/><Relationship Id="rId32" Type="http://schemas.openxmlformats.org/officeDocument/2006/relationships/font" Target="fonts/Raleway-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6e26f7c3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6e26f7c3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22938e46fd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22938e46fd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Technology to monitor individual neurons: multi-electrode arrays(insert multiple electrodes at the same time - record from them), optical imaging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Calcium measurement from a population of neurons from a different experiment than in A (scale bar, 30 μm). Fluorescence traces from five simultaneously recorded PW-related L2/3 neurons showing spontaneous (blue asterisks) and sensory-evoked (red arrowheads) calcium transients. Calcium transients were classified as sensory evoked if the initial fluorescence rise and peak occurred within 200 ms after either the onset (away from resting position) or the offset (return to resting position) of the whisker deflection. Note that not all whisker deflections evoke calcium transients. Yellow bars indicate stimulation periods. An example calcium transient associated with offset stimulation is shown on expanded timescale.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In experiments -&gt; recording neuronal activity for 10s of neurons for a task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2938e46fd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22938e46fd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Neurons form network -&gt; neuron cannot act independently</a:t>
            </a:r>
            <a:endParaRPr sz="1400">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Degrees of freedom of brain smaller than nr. of neurons</a:t>
            </a:r>
            <a:endParaRPr sz="14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GB" sz="1400">
                <a:solidFill>
                  <a:schemeClr val="dk1"/>
                </a:solidFill>
                <a:latin typeface="Lato"/>
                <a:ea typeface="Lato"/>
                <a:cs typeface="Lato"/>
                <a:sym typeface="Lato"/>
              </a:rPr>
              <a:t>Left: video of ball falling, right: explanation in physics terms</a:t>
            </a:r>
            <a:endParaRPr sz="14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GB" sz="1400">
                <a:solidFill>
                  <a:schemeClr val="dk1"/>
                </a:solidFill>
                <a:latin typeface="Lato"/>
                <a:ea typeface="Lato"/>
                <a:cs typeface="Lato"/>
                <a:sym typeface="Lato"/>
              </a:rPr>
              <a:t>-&gt; but what if we are on mars, model wrong -&gt; need to know what types of </a:t>
            </a:r>
            <a:endParaRPr sz="1400">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2938e46fd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2938e46fd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general idea of pca is to reduce the scale of the data by transforming it into a new coordinate system (principal components) where the variance of the data along each axis is maximized, allowing for a more efficient representation of the original data with fewer dimensions.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PCA is a technique used to reduce the number of dimensions in a dataset while retaining as much of the original variance as possible by transforming the data into a new set of uncorrelated variables called principal components.</a:t>
            </a:r>
            <a:endParaRPr/>
          </a:p>
          <a:p>
            <a:pPr indent="0" lvl="0" marL="0" rtl="0" algn="l">
              <a:lnSpc>
                <a:spcPct val="115000"/>
              </a:lnSpc>
              <a:spcBef>
                <a:spcPts val="0"/>
              </a:spcBef>
              <a:spcAft>
                <a:spcPts val="1200"/>
              </a:spcAft>
              <a:buClr>
                <a:schemeClr val="dk1"/>
              </a:buClr>
              <a:buSzPts val="1100"/>
              <a:buFont typeface="Arial"/>
              <a:buNone/>
            </a:pPr>
            <a:r>
              <a:rPr lang="en-GB" sz="1300">
                <a:solidFill>
                  <a:srgbClr val="666666"/>
                </a:solidFill>
                <a:latin typeface="Roboto"/>
                <a:ea typeface="Roboto"/>
                <a:cs typeface="Roboto"/>
                <a:sym typeface="Roboto"/>
              </a:rPr>
              <a:t>Covariance is a measure that indicates the extent to which two random variables change together.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6b87b30e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6b87b30e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6e26f7c30d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6e26f7c30d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6b87b30e5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6b87b30e5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general idea of pca is to reduce the scale of the data by transforming it into a new coordinate system (principal components) where the variance of the data along each axis is maximized, allowing for a more efficient representation of the original data with fewer dimensions.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PCA is a technique used to reduce the number of dimensions in a dataset while retaining as much of the original variance as possible by transforming the data into a new set of uncorrelated variables called principal components.</a:t>
            </a:r>
            <a:endParaRPr/>
          </a:p>
          <a:p>
            <a:pPr indent="0" lvl="0" marL="0" rtl="0" algn="l">
              <a:lnSpc>
                <a:spcPct val="115000"/>
              </a:lnSpc>
              <a:spcBef>
                <a:spcPts val="0"/>
              </a:spcBef>
              <a:spcAft>
                <a:spcPts val="1200"/>
              </a:spcAft>
              <a:buClr>
                <a:schemeClr val="dk1"/>
              </a:buClr>
              <a:buSzPts val="1100"/>
              <a:buFont typeface="Arial"/>
              <a:buNone/>
            </a:pPr>
            <a:r>
              <a:rPr lang="en-GB" sz="1300">
                <a:solidFill>
                  <a:srgbClr val="666666"/>
                </a:solidFill>
                <a:latin typeface="Roboto"/>
                <a:ea typeface="Roboto"/>
                <a:cs typeface="Roboto"/>
                <a:sym typeface="Roboto"/>
              </a:rPr>
              <a:t>Covariance is a measure that indicates the extent to which two random variables change together.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6b87b30e5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6b87b30e5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general idea of pca is to reduce the scale of the data by transforming it into a new coordinate system (principal components) where the variance of the data along each axis is maximized, allowing for a more efficient representation of the original data with fewer dimensions.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PCA is a technique used to reduce the number of dimensions in a dataset while retaining as much of the original variance as possible by transforming the data into a new set of uncorrelated variables called principal components.</a:t>
            </a:r>
            <a:endParaRPr/>
          </a:p>
          <a:p>
            <a:pPr indent="0" lvl="0" marL="0" rtl="0" algn="l">
              <a:lnSpc>
                <a:spcPct val="115000"/>
              </a:lnSpc>
              <a:spcBef>
                <a:spcPts val="0"/>
              </a:spcBef>
              <a:spcAft>
                <a:spcPts val="1200"/>
              </a:spcAft>
              <a:buClr>
                <a:schemeClr val="dk1"/>
              </a:buClr>
              <a:buSzPts val="1100"/>
              <a:buFont typeface="Arial"/>
              <a:buNone/>
            </a:pPr>
            <a:r>
              <a:rPr lang="en-GB" sz="1300">
                <a:solidFill>
                  <a:srgbClr val="666666"/>
                </a:solidFill>
                <a:latin typeface="Roboto"/>
                <a:ea typeface="Roboto"/>
                <a:cs typeface="Roboto"/>
                <a:sym typeface="Roboto"/>
              </a:rPr>
              <a:t>Covariance is a measure that indicates the extent to which two random variables change together.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6b87b30e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6b87b30e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22938e46fd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22938e46fd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22938e46fd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22938e46fd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PCA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6e26f7c30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6e26f7c30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22938e46fd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22938e46fd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cropping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6b87b30e5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6b87b30e5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cropping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276026a6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276026a6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276026a60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276026a60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6e26f7c30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36e26f7c30d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6e26f7c30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36e26f7c30d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Calcium imaging -&gt; dict of </a:t>
            </a:r>
            <a:r>
              <a:rPr lang="en-GB"/>
              <a:t>fluorescence</a:t>
            </a:r>
            <a:r>
              <a:rPr lang="en-GB"/>
              <a:t> values over time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6e26f7c30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6e26f7c30d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6e26f7c30d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36e26f7c30d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6e26f7c30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36e26f7c30d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Cifar 10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198de9b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2198de9b0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16" name="Google Shape;16;p2"/>
          <p:cNvPicPr preferRelativeResize="0"/>
          <p:nvPr/>
        </p:nvPicPr>
        <p:blipFill>
          <a:blip r:embed="rId2">
            <a:alphaModFix/>
          </a:blip>
          <a:stretch>
            <a:fillRect/>
          </a:stretch>
        </p:blipFill>
        <p:spPr>
          <a:xfrm>
            <a:off x="253432" y="3331432"/>
            <a:ext cx="1408575" cy="1408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cxnSp>
        <p:nvCxnSpPr>
          <p:cNvPr id="68" name="Google Shape;68;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9" name="Google Shape;69;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70" name="Google Shape;70;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1" name="Google Shape;71;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2" name="Google Shape;72;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75" name="Google Shape;75;p12"/>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cxnSp>
        <p:nvCxnSpPr>
          <p:cNvPr id="18" name="Google Shape;18;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9" name="Google Shape;19;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0" name="Google Shape;20;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1" name="Google Shape;21;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22" name="Google Shape;22;p3"/>
          <p:cNvPicPr preferRelativeResize="0"/>
          <p:nvPr/>
        </p:nvPicPr>
        <p:blipFill>
          <a:blip r:embed="rId2">
            <a:alphaModFix/>
          </a:blip>
          <a:stretch>
            <a:fillRect/>
          </a:stretch>
        </p:blipFill>
        <p:spPr>
          <a:xfrm>
            <a:off x="253432" y="3348832"/>
            <a:ext cx="1408575" cy="1408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cxnSp>
        <p:nvCxnSpPr>
          <p:cNvPr id="24" name="Google Shape;24;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5" name="Google Shape;25;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6" name="Google Shape;26;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7" name="Google Shape;27;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30" name="Google Shape;30;p4"/>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cxnSp>
        <p:nvCxnSpPr>
          <p:cNvPr id="32" name="Google Shape;32;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3" name="Google Shape;33;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4" name="Google Shape;34;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5" name="Google Shape;35;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39" name="Google Shape;39;p5"/>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2" name="Google Shape;42;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43" name="Google Shape;43;p6"/>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cxnSp>
        <p:nvCxnSpPr>
          <p:cNvPr id="45" name="Google Shape;45;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6" name="Google Shape;46;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 name="Google Shape;47;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49" name="Google Shape;49;p7"/>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50" name="Shape 50"/>
        <p:cNvGrpSpPr/>
        <p:nvPr/>
      </p:nvGrpSpPr>
      <p:grpSpPr>
        <a:xfrm>
          <a:off x="0" y="0"/>
          <a:ext cx="0" cy="0"/>
          <a:chOff x="0" y="0"/>
          <a:chExt cx="0" cy="0"/>
        </a:xfrm>
      </p:grpSpPr>
      <p:cxnSp>
        <p:nvCxnSpPr>
          <p:cNvPr id="51" name="Google Shape;51;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2" name="Google Shape;52;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3" name="Google Shape;53;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7" name="Google Shape;57;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8" name="Google Shape;58;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9" name="Google Shape;5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0" name="Google Shape;60;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61" name="Google Shape;61;p9"/>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cxnSp>
        <p:nvCxnSpPr>
          <p:cNvPr id="63" name="Google Shape;63;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4" name="Google Shape;64;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5" name="Google Shape;65;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6" name="Google Shape;6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6.png"/><Relationship Id="rId11" Type="http://schemas.openxmlformats.org/officeDocument/2006/relationships/image" Target="../media/image3.png"/><Relationship Id="rId10"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 Id="rId9"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5420"/>
              <a:t>Machine Learning for Neuroscience</a:t>
            </a:r>
            <a:endParaRPr sz="5420"/>
          </a:p>
        </p:txBody>
      </p:sp>
      <p:pic>
        <p:nvPicPr>
          <p:cNvPr id="81" name="Google Shape;81;p13"/>
          <p:cNvPicPr preferRelativeResize="0"/>
          <p:nvPr/>
        </p:nvPicPr>
        <p:blipFill>
          <a:blip r:embed="rId3">
            <a:alphaModFix/>
          </a:blip>
          <a:stretch>
            <a:fillRect/>
          </a:stretch>
        </p:blipFill>
        <p:spPr>
          <a:xfrm>
            <a:off x="179075" y="740075"/>
            <a:ext cx="2066925" cy="931962"/>
          </a:xfrm>
          <a:prstGeom prst="rect">
            <a:avLst/>
          </a:prstGeom>
          <a:noFill/>
          <a:ln>
            <a:noFill/>
          </a:ln>
        </p:spPr>
      </p:pic>
      <p:pic>
        <p:nvPicPr>
          <p:cNvPr id="82" name="Google Shape;82;p13"/>
          <p:cNvPicPr preferRelativeResize="0"/>
          <p:nvPr/>
        </p:nvPicPr>
        <p:blipFill>
          <a:blip r:embed="rId4">
            <a:alphaModFix/>
          </a:blip>
          <a:stretch>
            <a:fillRect/>
          </a:stretch>
        </p:blipFill>
        <p:spPr>
          <a:xfrm>
            <a:off x="4688925" y="3635100"/>
            <a:ext cx="2335357" cy="931950"/>
          </a:xfrm>
          <a:prstGeom prst="rect">
            <a:avLst/>
          </a:prstGeom>
          <a:noFill/>
          <a:ln>
            <a:noFill/>
          </a:ln>
        </p:spPr>
      </p:pic>
      <p:pic>
        <p:nvPicPr>
          <p:cNvPr id="83" name="Google Shape;83;p13"/>
          <p:cNvPicPr preferRelativeResize="0"/>
          <p:nvPr/>
        </p:nvPicPr>
        <p:blipFill>
          <a:blip r:embed="rId5">
            <a:alphaModFix/>
          </a:blip>
          <a:stretch>
            <a:fillRect/>
          </a:stretch>
        </p:blipFill>
        <p:spPr>
          <a:xfrm>
            <a:off x="1719650" y="3635100"/>
            <a:ext cx="2811102" cy="931950"/>
          </a:xfrm>
          <a:prstGeom prst="rect">
            <a:avLst/>
          </a:prstGeom>
          <a:noFill/>
          <a:ln>
            <a:noFill/>
          </a:ln>
        </p:spPr>
      </p:pic>
      <p:pic>
        <p:nvPicPr>
          <p:cNvPr id="84" name="Google Shape;84;p13"/>
          <p:cNvPicPr preferRelativeResize="0"/>
          <p:nvPr/>
        </p:nvPicPr>
        <p:blipFill>
          <a:blip r:embed="rId6">
            <a:alphaModFix/>
          </a:blip>
          <a:stretch>
            <a:fillRect/>
          </a:stretch>
        </p:blipFill>
        <p:spPr>
          <a:xfrm>
            <a:off x="7247927" y="3635100"/>
            <a:ext cx="1668359" cy="931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a:t>
            </a:r>
            <a:r>
              <a:rPr lang="en-GB"/>
              <a:t>Dimensionality</a:t>
            </a:r>
            <a:r>
              <a:rPr lang="en-GB"/>
              <a:t> Reduction in Neuroscience?</a:t>
            </a:r>
            <a:endParaRPr/>
          </a:p>
        </p:txBody>
      </p:sp>
      <p:pic>
        <p:nvPicPr>
          <p:cNvPr id="185" name="Google Shape;185;p22"/>
          <p:cNvPicPr preferRelativeResize="0"/>
          <p:nvPr/>
        </p:nvPicPr>
        <p:blipFill>
          <a:blip r:embed="rId3">
            <a:alphaModFix/>
          </a:blip>
          <a:stretch>
            <a:fillRect/>
          </a:stretch>
        </p:blipFill>
        <p:spPr>
          <a:xfrm>
            <a:off x="693075" y="648125"/>
            <a:ext cx="1444625" cy="1733550"/>
          </a:xfrm>
          <a:prstGeom prst="rect">
            <a:avLst/>
          </a:prstGeom>
          <a:noFill/>
          <a:ln>
            <a:noFill/>
          </a:ln>
        </p:spPr>
      </p:pic>
      <p:pic>
        <p:nvPicPr>
          <p:cNvPr id="186" name="Google Shape;186;p22"/>
          <p:cNvPicPr preferRelativeResize="0"/>
          <p:nvPr/>
        </p:nvPicPr>
        <p:blipFill>
          <a:blip r:embed="rId4">
            <a:alphaModFix/>
          </a:blip>
          <a:stretch>
            <a:fillRect/>
          </a:stretch>
        </p:blipFill>
        <p:spPr>
          <a:xfrm>
            <a:off x="1451101" y="2995901"/>
            <a:ext cx="1300168" cy="1733550"/>
          </a:xfrm>
          <a:prstGeom prst="rect">
            <a:avLst/>
          </a:prstGeom>
          <a:noFill/>
          <a:ln>
            <a:noFill/>
          </a:ln>
        </p:spPr>
      </p:pic>
      <p:pic>
        <p:nvPicPr>
          <p:cNvPr id="187" name="Google Shape;187;p22"/>
          <p:cNvPicPr preferRelativeResize="0"/>
          <p:nvPr/>
        </p:nvPicPr>
        <p:blipFill>
          <a:blip r:embed="rId5">
            <a:alphaModFix/>
          </a:blip>
          <a:stretch>
            <a:fillRect/>
          </a:stretch>
        </p:blipFill>
        <p:spPr>
          <a:xfrm>
            <a:off x="6289722" y="1016100"/>
            <a:ext cx="2854278" cy="1928800"/>
          </a:xfrm>
          <a:prstGeom prst="rect">
            <a:avLst/>
          </a:prstGeom>
          <a:noFill/>
          <a:ln>
            <a:noFill/>
          </a:ln>
        </p:spPr>
      </p:pic>
      <p:pic>
        <p:nvPicPr>
          <p:cNvPr id="188" name="Google Shape;188;p22"/>
          <p:cNvPicPr preferRelativeResize="0"/>
          <p:nvPr/>
        </p:nvPicPr>
        <p:blipFill rotWithShape="1">
          <a:blip r:embed="rId6">
            <a:alphaModFix/>
          </a:blip>
          <a:srcRect b="62191" l="61550" r="5366" t="22350"/>
          <a:stretch/>
        </p:blipFill>
        <p:spPr>
          <a:xfrm>
            <a:off x="6890650" y="3132575"/>
            <a:ext cx="2112800" cy="1292074"/>
          </a:xfrm>
          <a:prstGeom prst="rect">
            <a:avLst/>
          </a:prstGeom>
          <a:noFill/>
          <a:ln>
            <a:noFill/>
          </a:ln>
        </p:spPr>
      </p:pic>
      <p:pic>
        <p:nvPicPr>
          <p:cNvPr id="189" name="Google Shape;189;p22"/>
          <p:cNvPicPr preferRelativeResize="0"/>
          <p:nvPr/>
        </p:nvPicPr>
        <p:blipFill>
          <a:blip r:embed="rId7">
            <a:alphaModFix/>
          </a:blip>
          <a:stretch>
            <a:fillRect/>
          </a:stretch>
        </p:blipFill>
        <p:spPr>
          <a:xfrm>
            <a:off x="2751275" y="2995900"/>
            <a:ext cx="3275746" cy="1733550"/>
          </a:xfrm>
          <a:prstGeom prst="rect">
            <a:avLst/>
          </a:prstGeom>
          <a:noFill/>
          <a:ln>
            <a:noFill/>
          </a:ln>
        </p:spPr>
      </p:pic>
      <p:sp>
        <p:nvSpPr>
          <p:cNvPr id="190" name="Google Shape;190;p22"/>
          <p:cNvSpPr txBox="1"/>
          <p:nvPr/>
        </p:nvSpPr>
        <p:spPr>
          <a:xfrm>
            <a:off x="637950" y="575938"/>
            <a:ext cx="83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highlight>
                  <a:schemeClr val="dk1"/>
                </a:highlight>
                <a:latin typeface="Lato"/>
                <a:ea typeface="Lato"/>
                <a:cs typeface="Lato"/>
                <a:sym typeface="Lato"/>
              </a:rPr>
              <a:t>fMRI</a:t>
            </a:r>
            <a:endParaRPr sz="1800">
              <a:solidFill>
                <a:schemeClr val="dk2"/>
              </a:solidFill>
              <a:highlight>
                <a:schemeClr val="dk1"/>
              </a:highlight>
              <a:latin typeface="Lato"/>
              <a:ea typeface="Lato"/>
              <a:cs typeface="Lato"/>
              <a:sym typeface="Lato"/>
            </a:endParaRPr>
          </a:p>
        </p:txBody>
      </p:sp>
      <p:sp>
        <p:nvSpPr>
          <p:cNvPr id="191" name="Google Shape;191;p22"/>
          <p:cNvSpPr txBox="1"/>
          <p:nvPr/>
        </p:nvSpPr>
        <p:spPr>
          <a:xfrm>
            <a:off x="1451100" y="4301463"/>
            <a:ext cx="83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highlight>
                  <a:schemeClr val="dk1"/>
                </a:highlight>
                <a:latin typeface="Lato"/>
                <a:ea typeface="Lato"/>
                <a:cs typeface="Lato"/>
                <a:sym typeface="Lato"/>
              </a:rPr>
              <a:t>EEG</a:t>
            </a:r>
            <a:endParaRPr sz="1800">
              <a:solidFill>
                <a:schemeClr val="dk2"/>
              </a:solidFill>
              <a:highlight>
                <a:schemeClr val="dk1"/>
              </a:highlight>
              <a:latin typeface="Lato"/>
              <a:ea typeface="Lato"/>
              <a:cs typeface="Lato"/>
              <a:sym typeface="Lato"/>
            </a:endParaRPr>
          </a:p>
        </p:txBody>
      </p:sp>
      <p:sp>
        <p:nvSpPr>
          <p:cNvPr id="192" name="Google Shape;192;p22"/>
          <p:cNvSpPr txBox="1"/>
          <p:nvPr/>
        </p:nvSpPr>
        <p:spPr>
          <a:xfrm>
            <a:off x="6289725" y="946988"/>
            <a:ext cx="83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highlight>
                  <a:schemeClr val="dk1"/>
                </a:highlight>
                <a:latin typeface="Lato"/>
                <a:ea typeface="Lato"/>
                <a:cs typeface="Lato"/>
                <a:sym typeface="Lato"/>
              </a:rPr>
              <a:t>Multi-Electrode Arrays</a:t>
            </a:r>
            <a:endParaRPr sz="1800">
              <a:solidFill>
                <a:schemeClr val="dk2"/>
              </a:solidFill>
              <a:highlight>
                <a:schemeClr val="dk1"/>
              </a:highlight>
              <a:latin typeface="Lato"/>
              <a:ea typeface="Lato"/>
              <a:cs typeface="Lato"/>
              <a:sym typeface="Lato"/>
            </a:endParaRPr>
          </a:p>
        </p:txBody>
      </p:sp>
      <p:sp>
        <p:nvSpPr>
          <p:cNvPr id="193" name="Google Shape;193;p22"/>
          <p:cNvSpPr txBox="1"/>
          <p:nvPr/>
        </p:nvSpPr>
        <p:spPr>
          <a:xfrm>
            <a:off x="6975800" y="3962938"/>
            <a:ext cx="83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highlight>
                  <a:schemeClr val="dk1"/>
                </a:highlight>
                <a:latin typeface="Lato"/>
                <a:ea typeface="Lato"/>
                <a:cs typeface="Lato"/>
                <a:sym typeface="Lato"/>
              </a:rPr>
              <a:t>Optical Imaging</a:t>
            </a:r>
            <a:endParaRPr sz="1800">
              <a:solidFill>
                <a:schemeClr val="dk2"/>
              </a:solidFill>
              <a:highlight>
                <a:schemeClr val="dk1"/>
              </a:highlight>
              <a:latin typeface="Lato"/>
              <a:ea typeface="Lato"/>
              <a:cs typeface="Lato"/>
              <a:sym typeface="Lato"/>
            </a:endParaRPr>
          </a:p>
        </p:txBody>
      </p:sp>
      <p:sp>
        <p:nvSpPr>
          <p:cNvPr id="194" name="Google Shape;194;p22"/>
          <p:cNvSpPr txBox="1"/>
          <p:nvPr>
            <p:ph idx="1" type="body"/>
          </p:nvPr>
        </p:nvSpPr>
        <p:spPr>
          <a:xfrm>
            <a:off x="2211325" y="1913826"/>
            <a:ext cx="6321600" cy="103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100"/>
              <a:t>Multi- </a:t>
            </a:r>
            <a:r>
              <a:rPr lang="en-GB" sz="2100"/>
              <a:t>Dimensional</a:t>
            </a:r>
            <a:r>
              <a:rPr lang="en-GB" sz="2100"/>
              <a:t> Neural Data:</a:t>
            </a:r>
            <a:endParaRPr sz="2100"/>
          </a:p>
          <a:p>
            <a:pPr indent="0" lvl="0" marL="0" rtl="0" algn="l">
              <a:spcBef>
                <a:spcPts val="1200"/>
              </a:spcBef>
              <a:spcAft>
                <a:spcPts val="1200"/>
              </a:spcAft>
              <a:buNone/>
            </a:pPr>
            <a:r>
              <a:rPr lang="en-GB" sz="2300"/>
              <a:t>What is the most meaningful aspect?</a:t>
            </a:r>
            <a:endParaRPr sz="2300"/>
          </a:p>
        </p:txBody>
      </p:sp>
      <p:pic>
        <p:nvPicPr>
          <p:cNvPr id="195" name="Google Shape;195;p22"/>
          <p:cNvPicPr preferRelativeResize="0"/>
          <p:nvPr/>
        </p:nvPicPr>
        <p:blipFill>
          <a:blip r:embed="rId8">
            <a:alphaModFix/>
          </a:blip>
          <a:stretch>
            <a:fillRect/>
          </a:stretch>
        </p:blipFill>
        <p:spPr>
          <a:xfrm>
            <a:off x="5648425" y="4751375"/>
            <a:ext cx="985180" cy="393150"/>
          </a:xfrm>
          <a:prstGeom prst="rect">
            <a:avLst/>
          </a:prstGeom>
          <a:noFill/>
          <a:ln>
            <a:noFill/>
          </a:ln>
        </p:spPr>
      </p:pic>
      <p:pic>
        <p:nvPicPr>
          <p:cNvPr id="196" name="Google Shape;196;p22"/>
          <p:cNvPicPr preferRelativeResize="0"/>
          <p:nvPr/>
        </p:nvPicPr>
        <p:blipFill>
          <a:blip r:embed="rId9">
            <a:alphaModFix/>
          </a:blip>
          <a:stretch>
            <a:fillRect/>
          </a:stretch>
        </p:blipFill>
        <p:spPr>
          <a:xfrm>
            <a:off x="6667650" y="4751375"/>
            <a:ext cx="1185875" cy="393150"/>
          </a:xfrm>
          <a:prstGeom prst="rect">
            <a:avLst/>
          </a:prstGeom>
          <a:noFill/>
          <a:ln>
            <a:noFill/>
          </a:ln>
        </p:spPr>
      </p:pic>
      <p:pic>
        <p:nvPicPr>
          <p:cNvPr id="197" name="Google Shape;197;p22"/>
          <p:cNvPicPr preferRelativeResize="0"/>
          <p:nvPr/>
        </p:nvPicPr>
        <p:blipFill rotWithShape="1">
          <a:blip r:embed="rId10">
            <a:alphaModFix/>
          </a:blip>
          <a:srcRect b="20159" l="0" r="0" t="0"/>
          <a:stretch/>
        </p:blipFill>
        <p:spPr>
          <a:xfrm>
            <a:off x="7862600" y="4572000"/>
            <a:ext cx="1281400" cy="571500"/>
          </a:xfrm>
          <a:prstGeom prst="rect">
            <a:avLst/>
          </a:prstGeom>
          <a:noFill/>
          <a:ln>
            <a:noFill/>
          </a:ln>
        </p:spPr>
      </p:pic>
      <p:pic>
        <p:nvPicPr>
          <p:cNvPr id="198" name="Google Shape;198;p22"/>
          <p:cNvPicPr preferRelativeResize="0"/>
          <p:nvPr/>
        </p:nvPicPr>
        <p:blipFill>
          <a:blip r:embed="rId11">
            <a:alphaModFix/>
          </a:blip>
          <a:stretch>
            <a:fillRect/>
          </a:stretch>
        </p:blipFill>
        <p:spPr>
          <a:xfrm>
            <a:off x="693075" y="4462125"/>
            <a:ext cx="609100" cy="60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Dimensionality reduction</a:t>
            </a:r>
            <a:endParaRPr/>
          </a:p>
        </p:txBody>
      </p:sp>
      <p:pic>
        <p:nvPicPr>
          <p:cNvPr id="204" name="Google Shape;204;p23"/>
          <p:cNvPicPr preferRelativeResize="0"/>
          <p:nvPr/>
        </p:nvPicPr>
        <p:blipFill>
          <a:blip r:embed="rId3">
            <a:alphaModFix/>
          </a:blip>
          <a:stretch>
            <a:fillRect/>
          </a:stretch>
        </p:blipFill>
        <p:spPr>
          <a:xfrm>
            <a:off x="1351700" y="1073200"/>
            <a:ext cx="2113801" cy="2113801"/>
          </a:xfrm>
          <a:prstGeom prst="rect">
            <a:avLst/>
          </a:prstGeom>
          <a:noFill/>
          <a:ln>
            <a:noFill/>
          </a:ln>
        </p:spPr>
      </p:pic>
      <p:sp>
        <p:nvSpPr>
          <p:cNvPr id="205" name="Google Shape;205;p23"/>
          <p:cNvSpPr/>
          <p:nvPr/>
        </p:nvSpPr>
        <p:spPr>
          <a:xfrm>
            <a:off x="1275500" y="3810600"/>
            <a:ext cx="2667000" cy="635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Lato"/>
                <a:ea typeface="Lato"/>
                <a:cs typeface="Lato"/>
                <a:sym typeface="Lato"/>
              </a:rPr>
              <a:t>High-</a:t>
            </a:r>
            <a:r>
              <a:rPr lang="en-GB" sz="2000">
                <a:latin typeface="Lato"/>
                <a:ea typeface="Lato"/>
                <a:cs typeface="Lato"/>
                <a:sym typeface="Lato"/>
              </a:rPr>
              <a:t>Dimensional</a:t>
            </a:r>
            <a:r>
              <a:rPr lang="en-GB" sz="2000">
                <a:latin typeface="Lato"/>
                <a:ea typeface="Lato"/>
                <a:cs typeface="Lato"/>
                <a:sym typeface="Lato"/>
              </a:rPr>
              <a:t> </a:t>
            </a:r>
            <a:r>
              <a:rPr lang="en-GB" sz="2000">
                <a:latin typeface="Lato"/>
                <a:ea typeface="Lato"/>
                <a:cs typeface="Lato"/>
                <a:sym typeface="Lato"/>
              </a:rPr>
              <a:t>Explanation</a:t>
            </a:r>
            <a:endParaRPr sz="2000">
              <a:latin typeface="Lato"/>
              <a:ea typeface="Lato"/>
              <a:cs typeface="Lato"/>
              <a:sym typeface="Lato"/>
            </a:endParaRPr>
          </a:p>
        </p:txBody>
      </p:sp>
      <p:sp>
        <p:nvSpPr>
          <p:cNvPr id="206" name="Google Shape;206;p23"/>
          <p:cNvSpPr/>
          <p:nvPr/>
        </p:nvSpPr>
        <p:spPr>
          <a:xfrm>
            <a:off x="5507725" y="3863950"/>
            <a:ext cx="2667000" cy="635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Lato"/>
                <a:ea typeface="Lato"/>
                <a:cs typeface="Lato"/>
                <a:sym typeface="Lato"/>
              </a:rPr>
              <a:t>Low</a:t>
            </a:r>
            <a:r>
              <a:rPr lang="en-GB" sz="2000">
                <a:latin typeface="Lato"/>
                <a:ea typeface="Lato"/>
                <a:cs typeface="Lato"/>
                <a:sym typeface="Lato"/>
              </a:rPr>
              <a:t>-Dimensional Explanation</a:t>
            </a:r>
            <a:endParaRPr sz="2000">
              <a:latin typeface="Lato"/>
              <a:ea typeface="Lato"/>
              <a:cs typeface="Lato"/>
              <a:sym typeface="Lato"/>
            </a:endParaRPr>
          </a:p>
        </p:txBody>
      </p:sp>
      <p:sp>
        <p:nvSpPr>
          <p:cNvPr id="207" name="Google Shape;207;p23"/>
          <p:cNvSpPr txBox="1"/>
          <p:nvPr/>
        </p:nvSpPr>
        <p:spPr>
          <a:xfrm>
            <a:off x="1351700" y="3125050"/>
            <a:ext cx="356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Lato"/>
                <a:ea typeface="Lato"/>
                <a:cs typeface="Lato"/>
                <a:sym typeface="Lato"/>
              </a:rPr>
              <a:t>Video of Ball falling:</a:t>
            </a:r>
            <a:endParaRPr sz="1800">
              <a:solidFill>
                <a:schemeClr val="dk2"/>
              </a:solidFill>
              <a:latin typeface="Lato"/>
              <a:ea typeface="Lato"/>
              <a:cs typeface="Lato"/>
              <a:sym typeface="Lato"/>
            </a:endParaRPr>
          </a:p>
          <a:p>
            <a:pPr indent="0" lvl="0" marL="0" rtl="0" algn="l">
              <a:spcBef>
                <a:spcPts val="0"/>
              </a:spcBef>
              <a:spcAft>
                <a:spcPts val="0"/>
              </a:spcAft>
              <a:buNone/>
            </a:pPr>
            <a:r>
              <a:rPr i="1" lang="en-GB" sz="1800">
                <a:solidFill>
                  <a:schemeClr val="dk2"/>
                </a:solidFill>
                <a:latin typeface="Lato"/>
                <a:ea typeface="Lato"/>
                <a:cs typeface="Lato"/>
                <a:sym typeface="Lato"/>
              </a:rPr>
              <a:t>Millions of pixel values</a:t>
            </a:r>
            <a:endParaRPr i="1" sz="1800">
              <a:solidFill>
                <a:schemeClr val="dk2"/>
              </a:solidFill>
              <a:latin typeface="Lato"/>
              <a:ea typeface="Lato"/>
              <a:cs typeface="Lato"/>
              <a:sym typeface="Lato"/>
            </a:endParaRPr>
          </a:p>
        </p:txBody>
      </p:sp>
      <p:sp>
        <p:nvSpPr>
          <p:cNvPr id="208" name="Google Shape;208;p23"/>
          <p:cNvSpPr txBox="1"/>
          <p:nvPr/>
        </p:nvSpPr>
        <p:spPr>
          <a:xfrm>
            <a:off x="5869000" y="1975563"/>
            <a:ext cx="2996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Lato"/>
                <a:ea typeface="Lato"/>
                <a:cs typeface="Lato"/>
                <a:sym typeface="Lato"/>
              </a:rPr>
              <a:t>Volume of Ball</a:t>
            </a:r>
            <a:endParaRPr sz="1800">
              <a:solidFill>
                <a:schemeClr val="dk2"/>
              </a:solidFill>
              <a:latin typeface="Lato"/>
              <a:ea typeface="Lato"/>
              <a:cs typeface="Lato"/>
              <a:sym typeface="Lato"/>
            </a:endParaRPr>
          </a:p>
          <a:p>
            <a:pPr indent="0" lvl="0" marL="0" rtl="0" algn="l">
              <a:spcBef>
                <a:spcPts val="0"/>
              </a:spcBef>
              <a:spcAft>
                <a:spcPts val="0"/>
              </a:spcAft>
              <a:buNone/>
            </a:pPr>
            <a:r>
              <a:rPr lang="en-GB" sz="1800">
                <a:solidFill>
                  <a:schemeClr val="dk2"/>
                </a:solidFill>
                <a:latin typeface="Lato"/>
                <a:ea typeface="Lato"/>
                <a:cs typeface="Lato"/>
                <a:sym typeface="Lato"/>
              </a:rPr>
              <a:t>Starting Position</a:t>
            </a:r>
            <a:endParaRPr sz="1800">
              <a:solidFill>
                <a:schemeClr val="dk2"/>
              </a:solidFill>
              <a:latin typeface="Lato"/>
              <a:ea typeface="Lato"/>
              <a:cs typeface="Lato"/>
              <a:sym typeface="Lato"/>
            </a:endParaRPr>
          </a:p>
          <a:p>
            <a:pPr indent="0" lvl="0" marL="0" rtl="0" algn="l">
              <a:spcBef>
                <a:spcPts val="0"/>
              </a:spcBef>
              <a:spcAft>
                <a:spcPts val="0"/>
              </a:spcAft>
              <a:buNone/>
            </a:pPr>
            <a:r>
              <a:rPr lang="en-GB" sz="1800">
                <a:solidFill>
                  <a:schemeClr val="dk2"/>
                </a:solidFill>
                <a:latin typeface="Lato"/>
                <a:ea typeface="Lato"/>
                <a:cs typeface="Lato"/>
                <a:sym typeface="Lato"/>
              </a:rPr>
              <a:t>Physics of the world</a:t>
            </a:r>
            <a:endParaRPr sz="1800">
              <a:solidFill>
                <a:schemeClr val="dk2"/>
              </a:solidFill>
              <a:latin typeface="Lato"/>
              <a:ea typeface="Lato"/>
              <a:cs typeface="Lato"/>
              <a:sym typeface="Lato"/>
            </a:endParaRPr>
          </a:p>
        </p:txBody>
      </p:sp>
      <p:sp>
        <p:nvSpPr>
          <p:cNvPr id="209" name="Google Shape;209;p23"/>
          <p:cNvSpPr txBox="1"/>
          <p:nvPr/>
        </p:nvSpPr>
        <p:spPr>
          <a:xfrm>
            <a:off x="4308875" y="2152900"/>
            <a:ext cx="3566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latin typeface="Lato"/>
                <a:ea typeface="Lato"/>
                <a:cs typeface="Lato"/>
                <a:sym typeface="Lato"/>
              </a:rPr>
              <a:t>vs</a:t>
            </a:r>
            <a:endParaRPr sz="3800">
              <a:solidFill>
                <a:schemeClr val="dk2"/>
              </a:solidFill>
              <a:latin typeface="Lato"/>
              <a:ea typeface="Lato"/>
              <a:cs typeface="Lato"/>
              <a:sym typeface="Lato"/>
            </a:endParaRPr>
          </a:p>
        </p:txBody>
      </p:sp>
      <p:sp>
        <p:nvSpPr>
          <p:cNvPr id="210" name="Google Shape;210;p23"/>
          <p:cNvSpPr txBox="1"/>
          <p:nvPr/>
        </p:nvSpPr>
        <p:spPr>
          <a:xfrm>
            <a:off x="5919225" y="3328525"/>
            <a:ext cx="356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800">
                <a:solidFill>
                  <a:schemeClr val="dk2"/>
                </a:solidFill>
                <a:latin typeface="Lato"/>
                <a:ea typeface="Lato"/>
                <a:cs typeface="Lato"/>
                <a:sym typeface="Lato"/>
              </a:rPr>
              <a:t>Very few variables</a:t>
            </a:r>
            <a:endParaRPr i="1" sz="1800">
              <a:solidFill>
                <a:schemeClr val="dk2"/>
              </a:solidFill>
              <a:latin typeface="Lato"/>
              <a:ea typeface="Lato"/>
              <a:cs typeface="Lato"/>
              <a:sym typeface="Lato"/>
            </a:endParaRPr>
          </a:p>
        </p:txBody>
      </p:sp>
      <p:pic>
        <p:nvPicPr>
          <p:cNvPr id="211" name="Google Shape;211;p23"/>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12" name="Google Shape;212;p23"/>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13" name="Google Shape;213;p23"/>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14" name="Google Shape;214;p23"/>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Principal component analysis</a:t>
            </a:r>
            <a:endParaRPr/>
          </a:p>
        </p:txBody>
      </p:sp>
      <p:sp>
        <p:nvSpPr>
          <p:cNvPr id="220" name="Google Shape;220;p24"/>
          <p:cNvSpPr txBox="1"/>
          <p:nvPr>
            <p:ph idx="1" type="body"/>
          </p:nvPr>
        </p:nvSpPr>
        <p:spPr>
          <a:xfrm>
            <a:off x="954053" y="15591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Principal components are new variables that are constructed as linear combinations or mixtures of the initial variables.</a:t>
            </a:r>
            <a:endParaRPr/>
          </a:p>
          <a:p>
            <a:pPr indent="0" lvl="0" marL="0" rtl="0" algn="l">
              <a:spcBef>
                <a:spcPts val="1200"/>
              </a:spcBef>
              <a:spcAft>
                <a:spcPts val="0"/>
              </a:spcAft>
              <a:buNone/>
            </a:pPr>
            <a:r>
              <a:rPr lang="en-GB"/>
              <a:t>In simple terms it is reducing the number of variables from a data set - potentially at the cost of accuracy</a:t>
            </a:r>
            <a:endParaRPr/>
          </a:p>
          <a:p>
            <a:pPr indent="0" lvl="0" marL="0" rtl="0" algn="l">
              <a:spcBef>
                <a:spcPts val="1200"/>
              </a:spcBef>
              <a:spcAft>
                <a:spcPts val="1200"/>
              </a:spcAft>
              <a:buNone/>
            </a:pPr>
            <a:r>
              <a:rPr lang="en-GB"/>
              <a:t>This method helps in identifying the directions (or components) in which the data varies the most</a:t>
            </a:r>
            <a:endParaRPr/>
          </a:p>
        </p:txBody>
      </p:sp>
      <p:pic>
        <p:nvPicPr>
          <p:cNvPr id="221" name="Google Shape;221;p24"/>
          <p:cNvPicPr preferRelativeResize="0"/>
          <p:nvPr/>
        </p:nvPicPr>
        <p:blipFill>
          <a:blip r:embed="rId3">
            <a:alphaModFix/>
          </a:blip>
          <a:stretch>
            <a:fillRect/>
          </a:stretch>
        </p:blipFill>
        <p:spPr>
          <a:xfrm>
            <a:off x="4417100" y="1363750"/>
            <a:ext cx="4148684" cy="3197826"/>
          </a:xfrm>
          <a:prstGeom prst="rect">
            <a:avLst/>
          </a:prstGeom>
          <a:noFill/>
          <a:ln>
            <a:noFill/>
          </a:ln>
        </p:spPr>
      </p:pic>
      <p:pic>
        <p:nvPicPr>
          <p:cNvPr id="222" name="Google Shape;222;p24"/>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23" name="Google Shape;223;p24"/>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24" name="Google Shape;224;p24"/>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25" name="Google Shape;225;p24"/>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Non-Linear Dimensionality Reduction</a:t>
            </a:r>
            <a:endParaRPr/>
          </a:p>
        </p:txBody>
      </p:sp>
      <p:sp>
        <p:nvSpPr>
          <p:cNvPr id="231" name="Google Shape;231;p2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32" name="Google Shape;232;p2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3" name="Google Shape;233;p25"/>
          <p:cNvPicPr preferRelativeResize="0"/>
          <p:nvPr/>
        </p:nvPicPr>
        <p:blipFill>
          <a:blip r:embed="rId3">
            <a:alphaModFix/>
          </a:blip>
          <a:stretch>
            <a:fillRect/>
          </a:stretch>
        </p:blipFill>
        <p:spPr>
          <a:xfrm>
            <a:off x="1502200" y="1836148"/>
            <a:ext cx="7027600" cy="2607900"/>
          </a:xfrm>
          <a:prstGeom prst="rect">
            <a:avLst/>
          </a:prstGeom>
          <a:noFill/>
          <a:ln>
            <a:noFill/>
          </a:ln>
        </p:spPr>
      </p:pic>
      <p:pic>
        <p:nvPicPr>
          <p:cNvPr id="234" name="Google Shape;234;p25"/>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35" name="Google Shape;235;p25"/>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36" name="Google Shape;236;p25"/>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37" name="Google Shape;237;p25"/>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Manifolds</a:t>
            </a:r>
            <a:endParaRPr/>
          </a:p>
        </p:txBody>
      </p:sp>
      <p:pic>
        <p:nvPicPr>
          <p:cNvPr id="243" name="Google Shape;243;p26"/>
          <p:cNvPicPr preferRelativeResize="0"/>
          <p:nvPr/>
        </p:nvPicPr>
        <p:blipFill>
          <a:blip r:embed="rId3">
            <a:alphaModFix/>
          </a:blip>
          <a:stretch>
            <a:fillRect/>
          </a:stretch>
        </p:blipFill>
        <p:spPr>
          <a:xfrm>
            <a:off x="344650" y="1452775"/>
            <a:ext cx="4075001" cy="2961175"/>
          </a:xfrm>
          <a:prstGeom prst="rect">
            <a:avLst/>
          </a:prstGeom>
          <a:noFill/>
          <a:ln>
            <a:noFill/>
          </a:ln>
        </p:spPr>
      </p:pic>
      <p:cxnSp>
        <p:nvCxnSpPr>
          <p:cNvPr id="244" name="Google Shape;244;p26"/>
          <p:cNvCxnSpPr/>
          <p:nvPr/>
        </p:nvCxnSpPr>
        <p:spPr>
          <a:xfrm>
            <a:off x="4343451" y="2933362"/>
            <a:ext cx="1013400" cy="11100"/>
          </a:xfrm>
          <a:prstGeom prst="straightConnector1">
            <a:avLst/>
          </a:prstGeom>
          <a:noFill/>
          <a:ln cap="flat" cmpd="sng" w="76200">
            <a:solidFill>
              <a:schemeClr val="dk1"/>
            </a:solidFill>
            <a:prstDash val="solid"/>
            <a:round/>
            <a:headEnd len="med" w="med" type="none"/>
            <a:tailEnd len="med" w="med" type="triangle"/>
          </a:ln>
        </p:spPr>
      </p:cxnSp>
      <p:pic>
        <p:nvPicPr>
          <p:cNvPr id="245" name="Google Shape;245;p26"/>
          <p:cNvPicPr preferRelativeResize="0"/>
          <p:nvPr/>
        </p:nvPicPr>
        <p:blipFill rotWithShape="1">
          <a:blip r:embed="rId4">
            <a:alphaModFix/>
          </a:blip>
          <a:srcRect b="0" l="0" r="0" t="42713"/>
          <a:stretch/>
        </p:blipFill>
        <p:spPr>
          <a:xfrm>
            <a:off x="5453800" y="1852750"/>
            <a:ext cx="3342525" cy="2227800"/>
          </a:xfrm>
          <a:prstGeom prst="rect">
            <a:avLst/>
          </a:prstGeom>
          <a:noFill/>
          <a:ln>
            <a:noFill/>
          </a:ln>
        </p:spPr>
      </p:pic>
      <p:pic>
        <p:nvPicPr>
          <p:cNvPr id="246" name="Google Shape;246;p26"/>
          <p:cNvPicPr preferRelativeResize="0"/>
          <p:nvPr/>
        </p:nvPicPr>
        <p:blipFill rotWithShape="1">
          <a:blip r:embed="rId5">
            <a:alphaModFix/>
          </a:blip>
          <a:srcRect b="12597" l="0" r="0" t="26836"/>
          <a:stretch/>
        </p:blipFill>
        <p:spPr>
          <a:xfrm>
            <a:off x="5487200" y="2534000"/>
            <a:ext cx="3235348" cy="1306076"/>
          </a:xfrm>
          <a:prstGeom prst="rect">
            <a:avLst/>
          </a:prstGeom>
          <a:noFill/>
          <a:ln>
            <a:noFill/>
          </a:ln>
        </p:spPr>
      </p:pic>
      <p:sp>
        <p:nvSpPr>
          <p:cNvPr id="247" name="Google Shape;247;p26"/>
          <p:cNvSpPr/>
          <p:nvPr/>
        </p:nvSpPr>
        <p:spPr>
          <a:xfrm>
            <a:off x="6115700" y="2104925"/>
            <a:ext cx="24775" cy="210475"/>
          </a:xfrm>
          <a:custGeom>
            <a:rect b="b" l="l" r="r" t="t"/>
            <a:pathLst>
              <a:path extrusionOk="0" h="8419" w="991">
                <a:moveTo>
                  <a:pt x="991" y="0"/>
                </a:moveTo>
                <a:cubicBezTo>
                  <a:pt x="215" y="2717"/>
                  <a:pt x="0" y="5593"/>
                  <a:pt x="0" y="8419"/>
                </a:cubicBezTo>
              </a:path>
            </a:pathLst>
          </a:custGeom>
          <a:noFill/>
          <a:ln cap="flat" cmpd="sng" w="9525">
            <a:solidFill>
              <a:schemeClr val="dk2"/>
            </a:solidFill>
            <a:prstDash val="solid"/>
            <a:round/>
            <a:headEnd len="med" w="med" type="none"/>
            <a:tailEnd len="med" w="med" type="none"/>
          </a:ln>
        </p:spPr>
      </p:sp>
      <p:sp>
        <p:nvSpPr>
          <p:cNvPr id="248" name="Google Shape;248;p26"/>
          <p:cNvSpPr/>
          <p:nvPr/>
        </p:nvSpPr>
        <p:spPr>
          <a:xfrm>
            <a:off x="6117581" y="2109491"/>
            <a:ext cx="425275" cy="207000"/>
          </a:xfrm>
          <a:custGeom>
            <a:rect b="b" l="l" r="r" t="t"/>
            <a:pathLst>
              <a:path extrusionOk="0" h="8280" w="17011">
                <a:moveTo>
                  <a:pt x="916" y="64"/>
                </a:moveTo>
                <a:cubicBezTo>
                  <a:pt x="2315" y="264"/>
                  <a:pt x="4126" y="-439"/>
                  <a:pt x="5126" y="560"/>
                </a:cubicBezTo>
                <a:cubicBezTo>
                  <a:pt x="6084" y="1517"/>
                  <a:pt x="949" y="2079"/>
                  <a:pt x="1906" y="3036"/>
                </a:cubicBezTo>
                <a:cubicBezTo>
                  <a:pt x="3021" y="4151"/>
                  <a:pt x="5831" y="5092"/>
                  <a:pt x="5126" y="6503"/>
                </a:cubicBezTo>
                <a:cubicBezTo>
                  <a:pt x="4384" y="7987"/>
                  <a:pt x="1344" y="8174"/>
                  <a:pt x="173" y="6998"/>
                </a:cubicBezTo>
                <a:cubicBezTo>
                  <a:pt x="-817" y="6004"/>
                  <a:pt x="2980" y="6998"/>
                  <a:pt x="4383" y="6998"/>
                </a:cubicBezTo>
                <a:cubicBezTo>
                  <a:pt x="5918" y="6998"/>
                  <a:pt x="6724" y="4961"/>
                  <a:pt x="8097" y="4274"/>
                </a:cubicBezTo>
                <a:cubicBezTo>
                  <a:pt x="8828" y="3908"/>
                  <a:pt x="9166" y="6483"/>
                  <a:pt x="9831" y="6008"/>
                </a:cubicBezTo>
                <a:cubicBezTo>
                  <a:pt x="11281" y="4972"/>
                  <a:pt x="13771" y="6029"/>
                  <a:pt x="15031" y="4769"/>
                </a:cubicBezTo>
                <a:cubicBezTo>
                  <a:pt x="15626" y="4174"/>
                  <a:pt x="13277" y="3841"/>
                  <a:pt x="12555" y="4274"/>
                </a:cubicBezTo>
                <a:cubicBezTo>
                  <a:pt x="11369" y="4986"/>
                  <a:pt x="12436" y="7964"/>
                  <a:pt x="13793" y="8236"/>
                </a:cubicBezTo>
                <a:cubicBezTo>
                  <a:pt x="14668" y="8411"/>
                  <a:pt x="15063" y="6874"/>
                  <a:pt x="15279" y="6008"/>
                </a:cubicBezTo>
                <a:cubicBezTo>
                  <a:pt x="15464" y="5269"/>
                  <a:pt x="14269" y="3680"/>
                  <a:pt x="13793" y="4274"/>
                </a:cubicBezTo>
                <a:cubicBezTo>
                  <a:pt x="13091" y="5150"/>
                  <a:pt x="16389" y="4218"/>
                  <a:pt x="17012" y="3284"/>
                </a:cubicBezTo>
              </a:path>
            </a:pathLst>
          </a:custGeom>
          <a:noFill/>
          <a:ln cap="flat" cmpd="sng" w="9525">
            <a:solidFill>
              <a:schemeClr val="dk2"/>
            </a:solidFill>
            <a:prstDash val="solid"/>
            <a:round/>
            <a:headEnd len="med" w="med" type="none"/>
            <a:tailEnd len="med" w="med" type="none"/>
          </a:ln>
        </p:spPr>
      </p:sp>
      <p:sp>
        <p:nvSpPr>
          <p:cNvPr id="249" name="Google Shape;249;p26"/>
          <p:cNvSpPr/>
          <p:nvPr/>
        </p:nvSpPr>
        <p:spPr>
          <a:xfrm>
            <a:off x="6298564" y="2092525"/>
            <a:ext cx="27625" cy="18575"/>
          </a:xfrm>
          <a:custGeom>
            <a:rect b="b" l="l" r="r" t="t"/>
            <a:pathLst>
              <a:path extrusionOk="0" h="743" w="1105">
                <a:moveTo>
                  <a:pt x="1105" y="0"/>
                </a:moveTo>
                <a:cubicBezTo>
                  <a:pt x="1024" y="405"/>
                  <a:pt x="-115" y="399"/>
                  <a:pt x="114" y="743"/>
                </a:cubicBezTo>
              </a:path>
            </a:pathLst>
          </a:custGeom>
          <a:noFill/>
          <a:ln cap="flat" cmpd="sng" w="9525">
            <a:solidFill>
              <a:schemeClr val="dk2"/>
            </a:solidFill>
            <a:prstDash val="solid"/>
            <a:round/>
            <a:headEnd len="med" w="med" type="none"/>
            <a:tailEnd len="med" w="med" type="none"/>
          </a:ln>
        </p:spPr>
      </p:sp>
      <p:sp>
        <p:nvSpPr>
          <p:cNvPr id="250" name="Google Shape;250;p26"/>
          <p:cNvSpPr/>
          <p:nvPr/>
        </p:nvSpPr>
        <p:spPr>
          <a:xfrm>
            <a:off x="6604800" y="2135875"/>
            <a:ext cx="30950" cy="253825"/>
          </a:xfrm>
          <a:custGeom>
            <a:rect b="b" l="l" r="r" t="t"/>
            <a:pathLst>
              <a:path extrusionOk="0" h="10153" w="1238">
                <a:moveTo>
                  <a:pt x="0" y="0"/>
                </a:moveTo>
                <a:cubicBezTo>
                  <a:pt x="481" y="3375"/>
                  <a:pt x="1238" y="6744"/>
                  <a:pt x="1238" y="10153"/>
                </a:cubicBezTo>
              </a:path>
            </a:pathLst>
          </a:custGeom>
          <a:noFill/>
          <a:ln cap="flat" cmpd="sng" w="9525">
            <a:solidFill>
              <a:schemeClr val="dk2"/>
            </a:solidFill>
            <a:prstDash val="solid"/>
            <a:round/>
            <a:headEnd len="med" w="med" type="none"/>
            <a:tailEnd len="med" w="med" type="none"/>
          </a:ln>
        </p:spPr>
      </p:sp>
      <p:sp>
        <p:nvSpPr>
          <p:cNvPr id="251" name="Google Shape;251;p26"/>
          <p:cNvSpPr/>
          <p:nvPr/>
        </p:nvSpPr>
        <p:spPr>
          <a:xfrm>
            <a:off x="6555275" y="2084823"/>
            <a:ext cx="232025" cy="292500"/>
          </a:xfrm>
          <a:custGeom>
            <a:rect b="b" l="l" r="r" t="t"/>
            <a:pathLst>
              <a:path extrusionOk="0" h="11700" w="9281">
                <a:moveTo>
                  <a:pt x="0" y="1547"/>
                </a:moveTo>
                <a:cubicBezTo>
                  <a:pt x="2584" y="252"/>
                  <a:pt x="6862" y="-958"/>
                  <a:pt x="8667" y="1299"/>
                </a:cubicBezTo>
                <a:cubicBezTo>
                  <a:pt x="9769" y="2677"/>
                  <a:pt x="9254" y="5710"/>
                  <a:pt x="7676" y="6499"/>
                </a:cubicBezTo>
                <a:cubicBezTo>
                  <a:pt x="6419" y="7128"/>
                  <a:pt x="3466" y="5341"/>
                  <a:pt x="3466" y="6747"/>
                </a:cubicBezTo>
                <a:cubicBezTo>
                  <a:pt x="3466" y="9024"/>
                  <a:pt x="8172" y="9423"/>
                  <a:pt x="8172" y="11700"/>
                </a:cubicBezTo>
              </a:path>
            </a:pathLst>
          </a:custGeom>
          <a:noFill/>
          <a:ln cap="flat" cmpd="sng" w="9525">
            <a:solidFill>
              <a:schemeClr val="dk2"/>
            </a:solidFill>
            <a:prstDash val="solid"/>
            <a:round/>
            <a:headEnd len="med" w="med" type="none"/>
            <a:tailEnd len="med" w="med" type="none"/>
          </a:ln>
        </p:spPr>
      </p:sp>
      <p:sp>
        <p:nvSpPr>
          <p:cNvPr id="252" name="Google Shape;252;p26"/>
          <p:cNvSpPr/>
          <p:nvPr/>
        </p:nvSpPr>
        <p:spPr>
          <a:xfrm>
            <a:off x="6852425" y="2111100"/>
            <a:ext cx="55725" cy="334325"/>
          </a:xfrm>
          <a:custGeom>
            <a:rect b="b" l="l" r="r" t="t"/>
            <a:pathLst>
              <a:path extrusionOk="0" h="13373" w="2229">
                <a:moveTo>
                  <a:pt x="0" y="0"/>
                </a:moveTo>
                <a:cubicBezTo>
                  <a:pt x="561" y="4484"/>
                  <a:pt x="798" y="9086"/>
                  <a:pt x="2229" y="13373"/>
                </a:cubicBezTo>
              </a:path>
            </a:pathLst>
          </a:custGeom>
          <a:noFill/>
          <a:ln cap="flat" cmpd="sng" w="9525">
            <a:solidFill>
              <a:schemeClr val="dk2"/>
            </a:solidFill>
            <a:prstDash val="solid"/>
            <a:round/>
            <a:headEnd len="med" w="med" type="none"/>
            <a:tailEnd len="med" w="med" type="none"/>
          </a:ln>
        </p:spPr>
      </p:sp>
      <p:sp>
        <p:nvSpPr>
          <p:cNvPr id="253" name="Google Shape;253;p26"/>
          <p:cNvSpPr/>
          <p:nvPr/>
        </p:nvSpPr>
        <p:spPr>
          <a:xfrm>
            <a:off x="6759575" y="2061575"/>
            <a:ext cx="260000" cy="30950"/>
          </a:xfrm>
          <a:custGeom>
            <a:rect b="b" l="l" r="r" t="t"/>
            <a:pathLst>
              <a:path extrusionOk="0" h="1238" w="10400">
                <a:moveTo>
                  <a:pt x="0" y="0"/>
                </a:moveTo>
                <a:cubicBezTo>
                  <a:pt x="3491" y="0"/>
                  <a:pt x="6909" y="1238"/>
                  <a:pt x="10400" y="1238"/>
                </a:cubicBezTo>
              </a:path>
            </a:pathLst>
          </a:custGeom>
          <a:noFill/>
          <a:ln cap="flat" cmpd="sng" w="9525">
            <a:solidFill>
              <a:schemeClr val="dk2"/>
            </a:solidFill>
            <a:prstDash val="solid"/>
            <a:round/>
            <a:headEnd len="med" w="med" type="none"/>
            <a:tailEnd len="med" w="med" type="none"/>
          </a:ln>
        </p:spPr>
      </p:sp>
      <p:sp>
        <p:nvSpPr>
          <p:cNvPr id="254" name="Google Shape;254;p26"/>
          <p:cNvSpPr/>
          <p:nvPr/>
        </p:nvSpPr>
        <p:spPr>
          <a:xfrm>
            <a:off x="6986388" y="2129675"/>
            <a:ext cx="187950" cy="260025"/>
          </a:xfrm>
          <a:custGeom>
            <a:rect b="b" l="l" r="r" t="t"/>
            <a:pathLst>
              <a:path extrusionOk="0" h="10401" w="7518">
                <a:moveTo>
                  <a:pt x="6032" y="0"/>
                </a:moveTo>
                <a:cubicBezTo>
                  <a:pt x="3505" y="0"/>
                  <a:pt x="-269" y="2204"/>
                  <a:pt x="89" y="4705"/>
                </a:cubicBezTo>
                <a:cubicBezTo>
                  <a:pt x="531" y="7794"/>
                  <a:pt x="4398" y="10401"/>
                  <a:pt x="7518" y="10401"/>
                </a:cubicBezTo>
              </a:path>
            </a:pathLst>
          </a:custGeom>
          <a:noFill/>
          <a:ln cap="flat" cmpd="sng" w="9525">
            <a:solidFill>
              <a:schemeClr val="dk2"/>
            </a:solidFill>
            <a:prstDash val="solid"/>
            <a:round/>
            <a:headEnd len="med" w="med" type="none"/>
            <a:tailEnd len="med" w="med" type="none"/>
          </a:ln>
        </p:spPr>
      </p:sp>
      <p:sp>
        <p:nvSpPr>
          <p:cNvPr id="255" name="Google Shape;255;p26"/>
          <p:cNvSpPr/>
          <p:nvPr/>
        </p:nvSpPr>
        <p:spPr>
          <a:xfrm>
            <a:off x="7367246" y="2110532"/>
            <a:ext cx="277625" cy="316300"/>
          </a:xfrm>
          <a:custGeom>
            <a:rect b="b" l="l" r="r" t="t"/>
            <a:pathLst>
              <a:path extrusionOk="0" h="12652" w="11105">
                <a:moveTo>
                  <a:pt x="3923" y="1014"/>
                </a:moveTo>
                <a:cubicBezTo>
                  <a:pt x="4324" y="-988"/>
                  <a:pt x="9866" y="458"/>
                  <a:pt x="9866" y="2500"/>
                </a:cubicBezTo>
                <a:cubicBezTo>
                  <a:pt x="9866" y="5771"/>
                  <a:pt x="6186" y="8393"/>
                  <a:pt x="3180" y="9681"/>
                </a:cubicBezTo>
                <a:cubicBezTo>
                  <a:pt x="2126" y="10133"/>
                  <a:pt x="1021" y="12225"/>
                  <a:pt x="209" y="11415"/>
                </a:cubicBezTo>
                <a:cubicBezTo>
                  <a:pt x="-628" y="10580"/>
                  <a:pt x="2544" y="10332"/>
                  <a:pt x="3676" y="10672"/>
                </a:cubicBezTo>
                <a:cubicBezTo>
                  <a:pt x="6131" y="11409"/>
                  <a:pt x="8542" y="12653"/>
                  <a:pt x="11105" y="12653"/>
                </a:cubicBezTo>
              </a:path>
            </a:pathLst>
          </a:custGeom>
          <a:noFill/>
          <a:ln cap="flat" cmpd="sng" w="9525">
            <a:solidFill>
              <a:schemeClr val="dk2"/>
            </a:solidFill>
            <a:prstDash val="solid"/>
            <a:round/>
            <a:headEnd len="med" w="med" type="none"/>
            <a:tailEnd len="med" w="med" type="none"/>
          </a:ln>
        </p:spPr>
      </p:sp>
      <p:sp>
        <p:nvSpPr>
          <p:cNvPr id="256" name="Google Shape;256;p26"/>
          <p:cNvSpPr/>
          <p:nvPr/>
        </p:nvSpPr>
        <p:spPr>
          <a:xfrm>
            <a:off x="7629695" y="2109084"/>
            <a:ext cx="146250" cy="313275"/>
          </a:xfrm>
          <a:custGeom>
            <a:rect b="b" l="l" r="r" t="t"/>
            <a:pathLst>
              <a:path extrusionOk="0" h="12531" w="5850">
                <a:moveTo>
                  <a:pt x="5807" y="329"/>
                </a:moveTo>
                <a:cubicBezTo>
                  <a:pt x="4401" y="329"/>
                  <a:pt x="2475" y="-521"/>
                  <a:pt x="1597" y="577"/>
                </a:cubicBezTo>
                <a:cubicBezTo>
                  <a:pt x="-912" y="3714"/>
                  <a:pt x="-398" y="11894"/>
                  <a:pt x="3578" y="12463"/>
                </a:cubicBezTo>
                <a:cubicBezTo>
                  <a:pt x="7432" y="13014"/>
                  <a:pt x="5828" y="2983"/>
                  <a:pt x="2588" y="824"/>
                </a:cubicBezTo>
              </a:path>
            </a:pathLst>
          </a:custGeom>
          <a:noFill/>
          <a:ln cap="flat" cmpd="sng" w="9525">
            <a:solidFill>
              <a:schemeClr val="dk2"/>
            </a:solidFill>
            <a:prstDash val="solid"/>
            <a:round/>
            <a:headEnd len="med" w="med" type="none"/>
            <a:tailEnd len="med" w="med" type="none"/>
          </a:ln>
        </p:spPr>
      </p:sp>
      <p:sp>
        <p:nvSpPr>
          <p:cNvPr id="257" name="Google Shape;257;p26"/>
          <p:cNvSpPr/>
          <p:nvPr/>
        </p:nvSpPr>
        <p:spPr>
          <a:xfrm>
            <a:off x="7843419" y="2149389"/>
            <a:ext cx="259575" cy="245250"/>
          </a:xfrm>
          <a:custGeom>
            <a:rect b="b" l="l" r="r" t="t"/>
            <a:pathLst>
              <a:path extrusionOk="0" h="9810" w="10383">
                <a:moveTo>
                  <a:pt x="230" y="202"/>
                </a:moveTo>
                <a:cubicBezTo>
                  <a:pt x="2804" y="-1088"/>
                  <a:pt x="5480" y="5303"/>
                  <a:pt x="4192" y="7878"/>
                </a:cubicBezTo>
                <a:cubicBezTo>
                  <a:pt x="3547" y="9167"/>
                  <a:pt x="-1059" y="10257"/>
                  <a:pt x="230" y="9612"/>
                </a:cubicBezTo>
                <a:cubicBezTo>
                  <a:pt x="3258" y="8098"/>
                  <a:pt x="6998" y="9364"/>
                  <a:pt x="10383" y="9364"/>
                </a:cubicBezTo>
              </a:path>
            </a:pathLst>
          </a:custGeom>
          <a:noFill/>
          <a:ln cap="flat" cmpd="sng" w="9525">
            <a:solidFill>
              <a:schemeClr val="dk2"/>
            </a:solidFill>
            <a:prstDash val="solid"/>
            <a:round/>
            <a:headEnd len="med" w="med" type="none"/>
            <a:tailEnd len="med" w="med" type="none"/>
          </a:ln>
        </p:spPr>
      </p:sp>
      <p:sp>
        <p:nvSpPr>
          <p:cNvPr id="258" name="Google Shape;258;p26"/>
          <p:cNvSpPr/>
          <p:nvPr/>
        </p:nvSpPr>
        <p:spPr>
          <a:xfrm>
            <a:off x="8155381" y="2080150"/>
            <a:ext cx="195225" cy="346700"/>
          </a:xfrm>
          <a:custGeom>
            <a:rect b="b" l="l" r="r" t="t"/>
            <a:pathLst>
              <a:path extrusionOk="0" h="13868" w="7809">
                <a:moveTo>
                  <a:pt x="3353" y="0"/>
                </a:moveTo>
                <a:cubicBezTo>
                  <a:pt x="2892" y="2765"/>
                  <a:pt x="2110" y="5468"/>
                  <a:pt x="1372" y="8172"/>
                </a:cubicBezTo>
                <a:cubicBezTo>
                  <a:pt x="1049" y="9356"/>
                  <a:pt x="682" y="12737"/>
                  <a:pt x="134" y="11639"/>
                </a:cubicBezTo>
                <a:cubicBezTo>
                  <a:pt x="-726" y="9916"/>
                  <a:pt x="3607" y="7435"/>
                  <a:pt x="5086" y="8667"/>
                </a:cubicBezTo>
                <a:cubicBezTo>
                  <a:pt x="6215" y="9608"/>
                  <a:pt x="7810" y="10664"/>
                  <a:pt x="7810" y="12134"/>
                </a:cubicBezTo>
                <a:cubicBezTo>
                  <a:pt x="7810" y="13805"/>
                  <a:pt x="4776" y="13868"/>
                  <a:pt x="3105" y="13868"/>
                </a:cubicBezTo>
              </a:path>
            </a:pathLst>
          </a:custGeom>
          <a:noFill/>
          <a:ln cap="flat" cmpd="sng" w="9525">
            <a:solidFill>
              <a:schemeClr val="dk2"/>
            </a:solidFill>
            <a:prstDash val="solid"/>
            <a:round/>
            <a:headEnd len="med" w="med" type="none"/>
            <a:tailEnd len="med" w="med" type="none"/>
          </a:ln>
        </p:spPr>
      </p:sp>
      <p:sp>
        <p:nvSpPr>
          <p:cNvPr id="259" name="Google Shape;259;p26"/>
          <p:cNvSpPr/>
          <p:nvPr/>
        </p:nvSpPr>
        <p:spPr>
          <a:xfrm>
            <a:off x="8220625" y="2080150"/>
            <a:ext cx="272400" cy="12375"/>
          </a:xfrm>
          <a:custGeom>
            <a:rect b="b" l="l" r="r" t="t"/>
            <a:pathLst>
              <a:path extrusionOk="0" h="495" w="10896">
                <a:moveTo>
                  <a:pt x="0" y="495"/>
                </a:moveTo>
                <a:cubicBezTo>
                  <a:pt x="3621" y="167"/>
                  <a:pt x="7260" y="0"/>
                  <a:pt x="10896" y="0"/>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t-SNE</a:t>
            </a:r>
            <a:endParaRPr/>
          </a:p>
        </p:txBody>
      </p:sp>
      <p:sp>
        <p:nvSpPr>
          <p:cNvPr id="265" name="Google Shape;265;p27"/>
          <p:cNvSpPr txBox="1"/>
          <p:nvPr>
            <p:ph idx="1" type="body"/>
          </p:nvPr>
        </p:nvSpPr>
        <p:spPr>
          <a:xfrm>
            <a:off x="804825" y="1239925"/>
            <a:ext cx="3226800" cy="3209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2"/>
              </a:buClr>
              <a:buSzPct val="78571"/>
              <a:buFont typeface="Arial"/>
              <a:buNone/>
            </a:pPr>
            <a:r>
              <a:rPr lang="en-GB"/>
              <a:t>t-SNE is a nonlinear dimensionality reduction method used mainly for visualizing high-dimensional data in 2D or 3D.</a:t>
            </a:r>
            <a:endParaRPr/>
          </a:p>
          <a:p>
            <a:pPr indent="0" lvl="0" marL="0" rtl="0" algn="l">
              <a:spcBef>
                <a:spcPts val="1200"/>
              </a:spcBef>
              <a:spcAft>
                <a:spcPts val="0"/>
              </a:spcAft>
              <a:buClr>
                <a:schemeClr val="dk2"/>
              </a:buClr>
              <a:buSzPct val="78571"/>
              <a:buFont typeface="Arial"/>
              <a:buNone/>
            </a:pPr>
            <a:r>
              <a:rPr lang="en-GB"/>
              <a:t>It focuses on preserving local structure, meaning it keeps similar data points close together after reducing dimensions.</a:t>
            </a:r>
            <a:endParaRPr/>
          </a:p>
          <a:p>
            <a:pPr indent="0" lvl="0" marL="0" rtl="0" algn="l">
              <a:spcBef>
                <a:spcPts val="1200"/>
              </a:spcBef>
              <a:spcAft>
                <a:spcPts val="1200"/>
              </a:spcAft>
              <a:buNone/>
            </a:pPr>
            <a:r>
              <a:rPr lang="en-GB"/>
              <a:t>Unlike PCA, t-SNE does not create new axes as linear combinations. Instead, it builds a map that reflects the relative similarity between points, even if the original relationships are complex or nonlinear.</a:t>
            </a:r>
            <a:endParaRPr/>
          </a:p>
        </p:txBody>
      </p:sp>
      <p:pic>
        <p:nvPicPr>
          <p:cNvPr id="266" name="Google Shape;266;p27"/>
          <p:cNvPicPr preferRelativeResize="0"/>
          <p:nvPr/>
        </p:nvPicPr>
        <p:blipFill>
          <a:blip r:embed="rId3">
            <a:alphaModFix/>
          </a:blip>
          <a:stretch>
            <a:fillRect/>
          </a:stretch>
        </p:blipFill>
        <p:spPr>
          <a:xfrm>
            <a:off x="4134500" y="1219625"/>
            <a:ext cx="4879500" cy="2744725"/>
          </a:xfrm>
          <a:prstGeom prst="rect">
            <a:avLst/>
          </a:prstGeom>
          <a:noFill/>
          <a:ln>
            <a:noFill/>
          </a:ln>
        </p:spPr>
      </p:pic>
      <p:pic>
        <p:nvPicPr>
          <p:cNvPr id="267" name="Google Shape;267;p27"/>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68" name="Google Shape;268;p27"/>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69" name="Google Shape;269;p27"/>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70" name="Google Shape;270;p27"/>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UMap</a:t>
            </a:r>
            <a:endParaRPr/>
          </a:p>
        </p:txBody>
      </p:sp>
      <p:sp>
        <p:nvSpPr>
          <p:cNvPr id="276" name="Google Shape;276;p28"/>
          <p:cNvSpPr txBox="1"/>
          <p:nvPr>
            <p:ph idx="1" type="body"/>
          </p:nvPr>
        </p:nvSpPr>
        <p:spPr>
          <a:xfrm>
            <a:off x="804825" y="1239925"/>
            <a:ext cx="3226800" cy="3209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2"/>
              </a:buClr>
              <a:buSzPts val="1100"/>
              <a:buFont typeface="Arial"/>
              <a:buNone/>
            </a:pPr>
            <a:r>
              <a:rPr lang="en-GB"/>
              <a:t>UMAP is a nonlinear dimensionality reduction method that, like t-SNE, is used to visualize high-dimensional data in 2D or 3D.</a:t>
            </a:r>
            <a:endParaRPr/>
          </a:p>
          <a:p>
            <a:pPr indent="0" lvl="0" marL="0" rtl="0" algn="l">
              <a:spcBef>
                <a:spcPts val="1200"/>
              </a:spcBef>
              <a:spcAft>
                <a:spcPts val="0"/>
              </a:spcAft>
              <a:buClr>
                <a:schemeClr val="dk2"/>
              </a:buClr>
              <a:buSzPts val="1100"/>
              <a:buFont typeface="Arial"/>
              <a:buNone/>
            </a:pPr>
            <a:r>
              <a:rPr lang="en-GB"/>
              <a:t>It aims to preserve both local and some global structure, making it better at maintaining the overall shape of the data.</a:t>
            </a:r>
            <a:endParaRPr/>
          </a:p>
          <a:p>
            <a:pPr indent="0" lvl="0" marL="0" rtl="0" algn="l">
              <a:spcBef>
                <a:spcPts val="1200"/>
              </a:spcBef>
              <a:spcAft>
                <a:spcPts val="1200"/>
              </a:spcAft>
              <a:buNone/>
            </a:pPr>
            <a:r>
              <a:rPr lang="en-GB"/>
              <a:t>Unlike PCA (linear) and t-SNE (local focus), UMAP builds a graph of neighborhood relationships and finds a low-dimensional space that best preserves those.</a:t>
            </a:r>
            <a:endParaRPr/>
          </a:p>
        </p:txBody>
      </p:sp>
      <p:pic>
        <p:nvPicPr>
          <p:cNvPr id="277" name="Google Shape;277;p28"/>
          <p:cNvPicPr preferRelativeResize="0"/>
          <p:nvPr/>
        </p:nvPicPr>
        <p:blipFill>
          <a:blip r:embed="rId3">
            <a:alphaModFix/>
          </a:blip>
          <a:stretch>
            <a:fillRect/>
          </a:stretch>
        </p:blipFill>
        <p:spPr>
          <a:xfrm>
            <a:off x="4134500" y="1219625"/>
            <a:ext cx="4807574" cy="2704261"/>
          </a:xfrm>
          <a:prstGeom prst="rect">
            <a:avLst/>
          </a:prstGeom>
          <a:noFill/>
          <a:ln>
            <a:noFill/>
          </a:ln>
        </p:spPr>
      </p:pic>
      <p:pic>
        <p:nvPicPr>
          <p:cNvPr id="278" name="Google Shape;278;p28"/>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79" name="Google Shape;279;p28"/>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80" name="Google Shape;280;p28"/>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81" name="Google Shape;281;p28"/>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Variational Autoencoders (VAEs)</a:t>
            </a:r>
            <a:endParaRPr/>
          </a:p>
        </p:txBody>
      </p:sp>
      <p:sp>
        <p:nvSpPr>
          <p:cNvPr id="287" name="Google Shape;287;p29"/>
          <p:cNvSpPr txBox="1"/>
          <p:nvPr/>
        </p:nvSpPr>
        <p:spPr>
          <a:xfrm>
            <a:off x="928625" y="1462975"/>
            <a:ext cx="4179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Lato"/>
                <a:ea typeface="Lato"/>
                <a:cs typeface="Lato"/>
                <a:sym typeface="Lato"/>
              </a:rPr>
              <a:t>A VAE is a deep learning–based nonlinear method for dimensionality reduction and generative modeling.</a:t>
            </a:r>
            <a:endParaRPr sz="18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n-GB" sz="1800">
                <a:solidFill>
                  <a:schemeClr val="dk2"/>
                </a:solidFill>
                <a:latin typeface="Lato"/>
                <a:ea typeface="Lato"/>
                <a:cs typeface="Lato"/>
                <a:sym typeface="Lato"/>
              </a:rPr>
              <a:t>It learns to compress data into a low-dimensional latent space and then reconstruct it from that space - guided by probabilistic encoding (outputs are distributions, not fixed points).</a:t>
            </a:r>
            <a:endParaRPr sz="1800">
              <a:solidFill>
                <a:schemeClr val="dk2"/>
              </a:solidFill>
              <a:latin typeface="Lato"/>
              <a:ea typeface="Lato"/>
              <a:cs typeface="Lato"/>
              <a:sym typeface="Lato"/>
            </a:endParaRPr>
          </a:p>
        </p:txBody>
      </p:sp>
      <p:pic>
        <p:nvPicPr>
          <p:cNvPr id="288" name="Google Shape;288;p29"/>
          <p:cNvPicPr preferRelativeResize="0"/>
          <p:nvPr/>
        </p:nvPicPr>
        <p:blipFill>
          <a:blip r:embed="rId3">
            <a:alphaModFix/>
          </a:blip>
          <a:stretch>
            <a:fillRect/>
          </a:stretch>
        </p:blipFill>
        <p:spPr>
          <a:xfrm>
            <a:off x="5003700" y="1803250"/>
            <a:ext cx="3917450" cy="1689400"/>
          </a:xfrm>
          <a:prstGeom prst="rect">
            <a:avLst/>
          </a:prstGeom>
          <a:noFill/>
          <a:ln>
            <a:noFill/>
          </a:ln>
        </p:spPr>
      </p:pic>
      <p:pic>
        <p:nvPicPr>
          <p:cNvPr id="289" name="Google Shape;289;p29"/>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290" name="Google Shape;290;p29"/>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291" name="Google Shape;291;p29"/>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292" name="Google Shape;292;p29"/>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ph type="title"/>
          </p:nvPr>
        </p:nvSpPr>
        <p:spPr>
          <a:xfrm>
            <a:off x="2400250" y="499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Choosing a method</a:t>
            </a:r>
            <a:endParaRPr/>
          </a:p>
        </p:txBody>
      </p:sp>
      <p:pic>
        <p:nvPicPr>
          <p:cNvPr id="298" name="Google Shape;298;p30"/>
          <p:cNvPicPr preferRelativeResize="0"/>
          <p:nvPr/>
        </p:nvPicPr>
        <p:blipFill>
          <a:blip r:embed="rId3">
            <a:alphaModFix/>
          </a:blip>
          <a:stretch>
            <a:fillRect/>
          </a:stretch>
        </p:blipFill>
        <p:spPr>
          <a:xfrm>
            <a:off x="5648425" y="4751375"/>
            <a:ext cx="985180" cy="393150"/>
          </a:xfrm>
          <a:prstGeom prst="rect">
            <a:avLst/>
          </a:prstGeom>
          <a:noFill/>
          <a:ln>
            <a:noFill/>
          </a:ln>
        </p:spPr>
      </p:pic>
      <p:pic>
        <p:nvPicPr>
          <p:cNvPr id="299" name="Google Shape;299;p30"/>
          <p:cNvPicPr preferRelativeResize="0"/>
          <p:nvPr/>
        </p:nvPicPr>
        <p:blipFill>
          <a:blip r:embed="rId4">
            <a:alphaModFix/>
          </a:blip>
          <a:stretch>
            <a:fillRect/>
          </a:stretch>
        </p:blipFill>
        <p:spPr>
          <a:xfrm>
            <a:off x="6667650" y="4751375"/>
            <a:ext cx="1185875" cy="393150"/>
          </a:xfrm>
          <a:prstGeom prst="rect">
            <a:avLst/>
          </a:prstGeom>
          <a:noFill/>
          <a:ln>
            <a:noFill/>
          </a:ln>
        </p:spPr>
      </p:pic>
      <p:pic>
        <p:nvPicPr>
          <p:cNvPr id="300" name="Google Shape;300;p30"/>
          <p:cNvPicPr preferRelativeResize="0"/>
          <p:nvPr/>
        </p:nvPicPr>
        <p:blipFill rotWithShape="1">
          <a:blip r:embed="rId5">
            <a:alphaModFix/>
          </a:blip>
          <a:srcRect b="20159" l="0" r="0" t="0"/>
          <a:stretch/>
        </p:blipFill>
        <p:spPr>
          <a:xfrm>
            <a:off x="7862600" y="4572000"/>
            <a:ext cx="1281400" cy="571500"/>
          </a:xfrm>
          <a:prstGeom prst="rect">
            <a:avLst/>
          </a:prstGeom>
          <a:noFill/>
          <a:ln>
            <a:noFill/>
          </a:ln>
        </p:spPr>
      </p:pic>
      <p:pic>
        <p:nvPicPr>
          <p:cNvPr id="301" name="Google Shape;301;p30"/>
          <p:cNvPicPr preferRelativeResize="0"/>
          <p:nvPr/>
        </p:nvPicPr>
        <p:blipFill>
          <a:blip r:embed="rId6">
            <a:alphaModFix/>
          </a:blip>
          <a:stretch>
            <a:fillRect/>
          </a:stretch>
        </p:blipFill>
        <p:spPr>
          <a:xfrm>
            <a:off x="738575" y="4438825"/>
            <a:ext cx="609100" cy="609100"/>
          </a:xfrm>
          <a:prstGeom prst="rect">
            <a:avLst/>
          </a:prstGeom>
          <a:noFill/>
          <a:ln>
            <a:noFill/>
          </a:ln>
        </p:spPr>
      </p:pic>
      <p:graphicFrame>
        <p:nvGraphicFramePr>
          <p:cNvPr id="302" name="Google Shape;302;p30"/>
          <p:cNvGraphicFramePr/>
          <p:nvPr/>
        </p:nvGraphicFramePr>
        <p:xfrm>
          <a:off x="1146725" y="1149225"/>
          <a:ext cx="3000000" cy="3000000"/>
        </p:xfrm>
        <a:graphic>
          <a:graphicData uri="http://schemas.openxmlformats.org/drawingml/2006/table">
            <a:tbl>
              <a:tblPr>
                <a:noFill/>
                <a:tableStyleId>{BD3222A1-0CAA-4FEB-B6A4-1E9DA6C662E8}</a:tableStyleId>
              </a:tblPr>
              <a:tblGrid>
                <a:gridCol w="1185600"/>
                <a:gridCol w="1550725"/>
                <a:gridCol w="2148950"/>
                <a:gridCol w="2405300"/>
              </a:tblGrid>
              <a:tr h="403275">
                <a:tc>
                  <a:txBody>
                    <a:bodyPr/>
                    <a:lstStyle/>
                    <a:p>
                      <a:pPr indent="0" lvl="0" marL="0" rtl="0" algn="l">
                        <a:spcBef>
                          <a:spcPts val="0"/>
                        </a:spcBef>
                        <a:spcAft>
                          <a:spcPts val="0"/>
                        </a:spcAft>
                        <a:buNone/>
                      </a:pPr>
                      <a:r>
                        <a:rPr i="1" lang="en-GB"/>
                        <a:t>Method</a:t>
                      </a:r>
                      <a:endParaRPr i="1"/>
                    </a:p>
                  </a:txBody>
                  <a:tcPr marT="91425" marB="91425" marR="91425" marL="91425"/>
                </a:tc>
                <a:tc>
                  <a:txBody>
                    <a:bodyPr/>
                    <a:lstStyle/>
                    <a:p>
                      <a:pPr indent="0" lvl="0" marL="0" rtl="0" algn="l">
                        <a:spcBef>
                          <a:spcPts val="0"/>
                        </a:spcBef>
                        <a:spcAft>
                          <a:spcPts val="0"/>
                        </a:spcAft>
                        <a:buNone/>
                      </a:pPr>
                      <a:r>
                        <a:rPr i="1" lang="en-GB"/>
                        <a:t>Type</a:t>
                      </a:r>
                      <a:endParaRPr i="1"/>
                    </a:p>
                  </a:txBody>
                  <a:tcPr marT="91425" marB="91425" marR="91425" marL="91425"/>
                </a:tc>
                <a:tc>
                  <a:txBody>
                    <a:bodyPr/>
                    <a:lstStyle/>
                    <a:p>
                      <a:pPr indent="0" lvl="0" marL="0" rtl="0" algn="l">
                        <a:spcBef>
                          <a:spcPts val="0"/>
                        </a:spcBef>
                        <a:spcAft>
                          <a:spcPts val="0"/>
                        </a:spcAft>
                        <a:buNone/>
                      </a:pPr>
                      <a:r>
                        <a:rPr i="1" lang="en-GB"/>
                        <a:t>Output</a:t>
                      </a:r>
                      <a:endParaRPr i="1"/>
                    </a:p>
                  </a:txBody>
                  <a:tcPr marT="91425" marB="91425" marR="91425" marL="91425"/>
                </a:tc>
                <a:tc>
                  <a:txBody>
                    <a:bodyPr/>
                    <a:lstStyle/>
                    <a:p>
                      <a:pPr indent="0" lvl="0" marL="0" rtl="0" algn="l">
                        <a:spcBef>
                          <a:spcPts val="0"/>
                        </a:spcBef>
                        <a:spcAft>
                          <a:spcPts val="0"/>
                        </a:spcAft>
                        <a:buNone/>
                      </a:pPr>
                      <a:r>
                        <a:rPr i="1" lang="en-GB"/>
                        <a:t>Best for</a:t>
                      </a:r>
                      <a:endParaRPr i="1"/>
                    </a:p>
                  </a:txBody>
                  <a:tcPr marT="91425" marB="91425" marR="91425" marL="91425"/>
                </a:tc>
              </a:tr>
              <a:tr h="620450">
                <a:tc>
                  <a:txBody>
                    <a:bodyPr/>
                    <a:lstStyle/>
                    <a:p>
                      <a:pPr indent="0" lvl="0" marL="0" rtl="0" algn="l">
                        <a:spcBef>
                          <a:spcPts val="0"/>
                        </a:spcBef>
                        <a:spcAft>
                          <a:spcPts val="0"/>
                        </a:spcAft>
                        <a:buNone/>
                      </a:pPr>
                      <a:r>
                        <a:rPr b="1" lang="en-GB"/>
                        <a:t>PCA</a:t>
                      </a:r>
                      <a:endParaRPr b="1"/>
                    </a:p>
                  </a:txBody>
                  <a:tcPr marT="91425" marB="91425" marR="91425" marL="91425"/>
                </a:tc>
                <a:tc>
                  <a:txBody>
                    <a:bodyPr/>
                    <a:lstStyle/>
                    <a:p>
                      <a:pPr indent="0" lvl="0" marL="0" rtl="0" algn="l">
                        <a:spcBef>
                          <a:spcPts val="0"/>
                        </a:spcBef>
                        <a:spcAft>
                          <a:spcPts val="0"/>
                        </a:spcAft>
                        <a:buNone/>
                      </a:pPr>
                      <a:r>
                        <a:rPr lang="en-GB"/>
                        <a:t>Linear</a:t>
                      </a:r>
                      <a:endParaRPr/>
                    </a:p>
                  </a:txBody>
                  <a:tcPr marT="91425" marB="91425" marR="91425" marL="91425"/>
                </a:tc>
                <a:tc>
                  <a:txBody>
                    <a:bodyPr/>
                    <a:lstStyle/>
                    <a:p>
                      <a:pPr indent="0" lvl="0" marL="0" rtl="0" algn="l">
                        <a:spcBef>
                          <a:spcPts val="0"/>
                        </a:spcBef>
                        <a:spcAft>
                          <a:spcPts val="0"/>
                        </a:spcAft>
                        <a:buNone/>
                      </a:pPr>
                      <a:r>
                        <a:rPr lang="en-GB"/>
                        <a:t>Axes of </a:t>
                      </a:r>
                      <a:r>
                        <a:rPr lang="en-GB"/>
                        <a:t>variance</a:t>
                      </a:r>
                      <a:endParaRPr/>
                    </a:p>
                  </a:txBody>
                  <a:tcPr marT="91425" marB="91425" marR="91425" marL="91425"/>
                </a:tc>
                <a:tc>
                  <a:txBody>
                    <a:bodyPr/>
                    <a:lstStyle/>
                    <a:p>
                      <a:pPr indent="0" lvl="0" marL="0" rtl="0" algn="l">
                        <a:spcBef>
                          <a:spcPts val="0"/>
                        </a:spcBef>
                        <a:spcAft>
                          <a:spcPts val="0"/>
                        </a:spcAft>
                        <a:buNone/>
                      </a:pPr>
                      <a:r>
                        <a:rPr lang="en-GB"/>
                        <a:t>Denoising, compression</a:t>
                      </a:r>
                      <a:endParaRPr/>
                    </a:p>
                  </a:txBody>
                  <a:tcPr marT="91425" marB="91425" marR="91425" marL="91425"/>
                </a:tc>
              </a:tr>
              <a:tr h="620450">
                <a:tc>
                  <a:txBody>
                    <a:bodyPr/>
                    <a:lstStyle/>
                    <a:p>
                      <a:pPr indent="0" lvl="0" marL="0" rtl="0" algn="l">
                        <a:spcBef>
                          <a:spcPts val="0"/>
                        </a:spcBef>
                        <a:spcAft>
                          <a:spcPts val="0"/>
                        </a:spcAft>
                        <a:buNone/>
                      </a:pPr>
                      <a:r>
                        <a:rPr b="1" lang="en-GB"/>
                        <a:t>t-SNE</a:t>
                      </a:r>
                      <a:endParaRPr b="1"/>
                    </a:p>
                  </a:txBody>
                  <a:tcPr marT="91425" marB="91425" marR="91425" marL="91425"/>
                </a:tc>
                <a:tc>
                  <a:txBody>
                    <a:bodyPr/>
                    <a:lstStyle/>
                    <a:p>
                      <a:pPr indent="0" lvl="0" marL="0" rtl="0" algn="l">
                        <a:spcBef>
                          <a:spcPts val="0"/>
                        </a:spcBef>
                        <a:spcAft>
                          <a:spcPts val="0"/>
                        </a:spcAft>
                        <a:buNone/>
                      </a:pPr>
                      <a:r>
                        <a:rPr lang="en-GB"/>
                        <a:t>Nonlinear</a:t>
                      </a:r>
                      <a:endParaRPr/>
                    </a:p>
                  </a:txBody>
                  <a:tcPr marT="91425" marB="91425" marR="91425" marL="91425"/>
                </a:tc>
                <a:tc>
                  <a:txBody>
                    <a:bodyPr/>
                    <a:lstStyle/>
                    <a:p>
                      <a:pPr indent="0" lvl="0" marL="0" rtl="0" algn="l">
                        <a:spcBef>
                          <a:spcPts val="0"/>
                        </a:spcBef>
                        <a:spcAft>
                          <a:spcPts val="0"/>
                        </a:spcAft>
                        <a:buNone/>
                      </a:pPr>
                      <a:r>
                        <a:rPr lang="en-GB"/>
                        <a:t>3d/2d embeddings</a:t>
                      </a:r>
                      <a:endParaRPr/>
                    </a:p>
                  </a:txBody>
                  <a:tcPr marT="91425" marB="91425" marR="91425" marL="91425"/>
                </a:tc>
                <a:tc>
                  <a:txBody>
                    <a:bodyPr/>
                    <a:lstStyle/>
                    <a:p>
                      <a:pPr indent="0" lvl="0" marL="0" rtl="0" algn="l">
                        <a:spcBef>
                          <a:spcPts val="0"/>
                        </a:spcBef>
                        <a:spcAft>
                          <a:spcPts val="0"/>
                        </a:spcAft>
                        <a:buNone/>
                      </a:pPr>
                      <a:r>
                        <a:rPr lang="en-GB"/>
                        <a:t>Visualisation of local clusters</a:t>
                      </a:r>
                      <a:endParaRPr/>
                    </a:p>
                  </a:txBody>
                  <a:tcPr marT="91425" marB="91425" marR="91425" marL="91425"/>
                </a:tc>
              </a:tr>
              <a:tr h="837650">
                <a:tc>
                  <a:txBody>
                    <a:bodyPr/>
                    <a:lstStyle/>
                    <a:p>
                      <a:pPr indent="0" lvl="0" marL="0" rtl="0" algn="l">
                        <a:spcBef>
                          <a:spcPts val="0"/>
                        </a:spcBef>
                        <a:spcAft>
                          <a:spcPts val="0"/>
                        </a:spcAft>
                        <a:buNone/>
                      </a:pPr>
                      <a:r>
                        <a:rPr b="1" lang="en-GB"/>
                        <a:t>UMAP</a:t>
                      </a:r>
                      <a:endParaRPr b="1"/>
                    </a:p>
                  </a:txBody>
                  <a:tcPr marT="91425" marB="91425" marR="91425" marL="91425"/>
                </a:tc>
                <a:tc>
                  <a:txBody>
                    <a:bodyPr/>
                    <a:lstStyle/>
                    <a:p>
                      <a:pPr indent="0" lvl="0" marL="0" rtl="0" algn="l">
                        <a:spcBef>
                          <a:spcPts val="0"/>
                        </a:spcBef>
                        <a:spcAft>
                          <a:spcPts val="0"/>
                        </a:spcAft>
                        <a:buNone/>
                      </a:pPr>
                      <a:r>
                        <a:rPr lang="en-GB"/>
                        <a:t>Nonlinear</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GB">
                          <a:solidFill>
                            <a:schemeClr val="dk2"/>
                          </a:solidFill>
                        </a:rPr>
                        <a:t>3d/2d embeddings</a:t>
                      </a:r>
                      <a:endParaRPr/>
                    </a:p>
                  </a:txBody>
                  <a:tcPr marT="91425" marB="91425" marR="91425" marL="91425"/>
                </a:tc>
                <a:tc>
                  <a:txBody>
                    <a:bodyPr/>
                    <a:lstStyle/>
                    <a:p>
                      <a:pPr indent="0" lvl="0" marL="0" rtl="0" algn="l">
                        <a:spcBef>
                          <a:spcPts val="0"/>
                        </a:spcBef>
                        <a:spcAft>
                          <a:spcPts val="0"/>
                        </a:spcAft>
                        <a:buNone/>
                      </a:pPr>
                      <a:r>
                        <a:rPr lang="en-GB"/>
                        <a:t>Visualisation + structural relationships</a:t>
                      </a:r>
                      <a:endParaRPr/>
                    </a:p>
                  </a:txBody>
                  <a:tcPr marT="91425" marB="91425" marR="91425" marL="91425"/>
                </a:tc>
              </a:tr>
              <a:tr h="767350">
                <a:tc>
                  <a:txBody>
                    <a:bodyPr/>
                    <a:lstStyle/>
                    <a:p>
                      <a:pPr indent="0" lvl="0" marL="0" rtl="0" algn="l">
                        <a:spcBef>
                          <a:spcPts val="0"/>
                        </a:spcBef>
                        <a:spcAft>
                          <a:spcPts val="0"/>
                        </a:spcAft>
                        <a:buNone/>
                      </a:pPr>
                      <a:r>
                        <a:rPr b="1" lang="en-GB"/>
                        <a:t>VAE</a:t>
                      </a:r>
                      <a:endParaRPr b="1"/>
                    </a:p>
                  </a:txBody>
                  <a:tcPr marT="91425" marB="91425" marR="91425" marL="91425"/>
                </a:tc>
                <a:tc>
                  <a:txBody>
                    <a:bodyPr/>
                    <a:lstStyle/>
                    <a:p>
                      <a:pPr indent="0" lvl="0" marL="0" rtl="0" algn="l">
                        <a:spcBef>
                          <a:spcPts val="0"/>
                        </a:spcBef>
                        <a:spcAft>
                          <a:spcPts val="0"/>
                        </a:spcAft>
                        <a:buNone/>
                      </a:pPr>
                      <a:r>
                        <a:rPr lang="en-GB"/>
                        <a:t>Deep learning, nonlinear</a:t>
                      </a:r>
                      <a:endParaRPr/>
                    </a:p>
                  </a:txBody>
                  <a:tcPr marT="91425" marB="91425" marR="91425" marL="91425"/>
                </a:tc>
                <a:tc>
                  <a:txBody>
                    <a:bodyPr/>
                    <a:lstStyle/>
                    <a:p>
                      <a:pPr indent="0" lvl="0" marL="0" rtl="0" algn="l">
                        <a:spcBef>
                          <a:spcPts val="0"/>
                        </a:spcBef>
                        <a:spcAft>
                          <a:spcPts val="0"/>
                        </a:spcAft>
                        <a:buNone/>
                      </a:pPr>
                      <a:r>
                        <a:rPr lang="en-GB"/>
                        <a:t>Low-dim latent space  + decoder</a:t>
                      </a:r>
                      <a:endParaRPr/>
                    </a:p>
                  </a:txBody>
                  <a:tcPr marT="91425" marB="91425" marR="91425" marL="91425"/>
                </a:tc>
                <a:tc>
                  <a:txBody>
                    <a:bodyPr/>
                    <a:lstStyle/>
                    <a:p>
                      <a:pPr indent="0" lvl="0" marL="0" rtl="0" algn="l">
                        <a:spcBef>
                          <a:spcPts val="0"/>
                        </a:spcBef>
                        <a:spcAft>
                          <a:spcPts val="0"/>
                        </a:spcAft>
                        <a:buNone/>
                      </a:pPr>
                      <a:r>
                        <a:rPr lang="en-GB"/>
                        <a:t>Modelling, simulation, generative tasks</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2129675" y="575950"/>
            <a:ext cx="68781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1:</a:t>
            </a:r>
            <a:endParaRPr/>
          </a:p>
          <a:p>
            <a:pPr indent="0" lvl="0" marL="0" rtl="0" algn="l">
              <a:spcBef>
                <a:spcPts val="0"/>
              </a:spcBef>
              <a:spcAft>
                <a:spcPts val="0"/>
              </a:spcAft>
              <a:buNone/>
            </a:pPr>
            <a:r>
              <a:rPr lang="en-GB"/>
              <a:t>Removing artifacts from EEG recordings </a:t>
            </a:r>
            <a:endParaRPr/>
          </a:p>
        </p:txBody>
      </p:sp>
      <p:sp>
        <p:nvSpPr>
          <p:cNvPr id="308" name="Google Shape;308;p31"/>
          <p:cNvSpPr txBox="1"/>
          <p:nvPr>
            <p:ph idx="1" type="body"/>
          </p:nvPr>
        </p:nvSpPr>
        <p:spPr>
          <a:xfrm>
            <a:off x="2129675" y="1602675"/>
            <a:ext cx="6190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300">
                <a:latin typeface="Arial"/>
                <a:ea typeface="Arial"/>
                <a:cs typeface="Arial"/>
                <a:sym typeface="Arial"/>
              </a:rPr>
              <a:t>You have collected EEG data for </a:t>
            </a:r>
            <a:r>
              <a:rPr lang="en-GB" sz="1300">
                <a:latin typeface="Arial"/>
                <a:ea typeface="Arial"/>
                <a:cs typeface="Arial"/>
                <a:sym typeface="Arial"/>
              </a:rPr>
              <a:t>studying attention during a visual task.</a:t>
            </a:r>
            <a:r>
              <a:rPr lang="en-GB" sz="1300">
                <a:latin typeface="Arial"/>
                <a:ea typeface="Arial"/>
                <a:cs typeface="Arial"/>
                <a:sym typeface="Arial"/>
              </a:rPr>
              <a:t> However, EEG signals have artifacts (e.g., eye movement) you need to clean before analysis. What method should you use?</a:t>
            </a:r>
            <a:endParaRPr sz="1600"/>
          </a:p>
        </p:txBody>
      </p:sp>
      <p:pic>
        <p:nvPicPr>
          <p:cNvPr id="309" name="Google Shape;309;p31"/>
          <p:cNvPicPr preferRelativeResize="0"/>
          <p:nvPr/>
        </p:nvPicPr>
        <p:blipFill>
          <a:blip r:embed="rId3">
            <a:alphaModFix/>
          </a:blip>
          <a:stretch>
            <a:fillRect/>
          </a:stretch>
        </p:blipFill>
        <p:spPr>
          <a:xfrm>
            <a:off x="5917500" y="2407325"/>
            <a:ext cx="2981024" cy="1802649"/>
          </a:xfrm>
          <a:prstGeom prst="rect">
            <a:avLst/>
          </a:prstGeom>
          <a:noFill/>
          <a:ln>
            <a:noFill/>
          </a:ln>
        </p:spPr>
      </p:pic>
      <p:pic>
        <p:nvPicPr>
          <p:cNvPr id="310" name="Google Shape;310;p31"/>
          <p:cNvPicPr preferRelativeResize="0"/>
          <p:nvPr/>
        </p:nvPicPr>
        <p:blipFill rotWithShape="1">
          <a:blip r:embed="rId4">
            <a:alphaModFix/>
          </a:blip>
          <a:srcRect b="0" l="0" r="26286" t="0"/>
          <a:stretch/>
        </p:blipFill>
        <p:spPr>
          <a:xfrm>
            <a:off x="289447" y="2451425"/>
            <a:ext cx="3189048" cy="1802650"/>
          </a:xfrm>
          <a:prstGeom prst="rect">
            <a:avLst/>
          </a:prstGeom>
          <a:noFill/>
          <a:ln>
            <a:noFill/>
          </a:ln>
        </p:spPr>
      </p:pic>
      <p:sp>
        <p:nvSpPr>
          <p:cNvPr id="311" name="Google Shape;311;p31"/>
          <p:cNvSpPr txBox="1"/>
          <p:nvPr/>
        </p:nvSpPr>
        <p:spPr>
          <a:xfrm>
            <a:off x="3586500" y="2623500"/>
            <a:ext cx="2331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Answer: </a:t>
            </a:r>
            <a:endParaRPr sz="1100">
              <a:solidFill>
                <a:schemeClr val="dk2"/>
              </a:solidFill>
            </a:endParaRPr>
          </a:p>
          <a:p>
            <a:pPr indent="0" lvl="0" marL="0" rtl="0" algn="l">
              <a:spcBef>
                <a:spcPts val="0"/>
              </a:spcBef>
              <a:spcAft>
                <a:spcPts val="0"/>
              </a:spcAft>
              <a:buNone/>
            </a:pPr>
            <a:r>
              <a:rPr b="1" lang="en-GB" sz="1100">
                <a:solidFill>
                  <a:schemeClr val="dk2"/>
                </a:solidFill>
              </a:rPr>
              <a:t>PCA</a:t>
            </a:r>
            <a:r>
              <a:rPr lang="en-GB" sz="1100">
                <a:solidFill>
                  <a:schemeClr val="dk2"/>
                </a:solidFill>
              </a:rPr>
              <a:t>, because it is a linear method that separates signals based on their variance. Since artifacts like eye blinks cause large variance, PCA can isolate and remove them, helping clean EEG data before analysis.</a:t>
            </a:r>
            <a:endParaRPr sz="1100">
              <a:solidFill>
                <a:schemeClr val="dk2"/>
              </a:solidFill>
            </a:endParaRPr>
          </a:p>
        </p:txBody>
      </p:sp>
      <p:pic>
        <p:nvPicPr>
          <p:cNvPr id="312" name="Google Shape;312;p31"/>
          <p:cNvPicPr preferRelativeResize="0"/>
          <p:nvPr/>
        </p:nvPicPr>
        <p:blipFill>
          <a:blip r:embed="rId5">
            <a:alphaModFix/>
          </a:blip>
          <a:stretch>
            <a:fillRect/>
          </a:stretch>
        </p:blipFill>
        <p:spPr>
          <a:xfrm>
            <a:off x="5648425" y="4751375"/>
            <a:ext cx="985180" cy="393150"/>
          </a:xfrm>
          <a:prstGeom prst="rect">
            <a:avLst/>
          </a:prstGeom>
          <a:noFill/>
          <a:ln>
            <a:noFill/>
          </a:ln>
        </p:spPr>
      </p:pic>
      <p:pic>
        <p:nvPicPr>
          <p:cNvPr id="313" name="Google Shape;313;p31"/>
          <p:cNvPicPr preferRelativeResize="0"/>
          <p:nvPr/>
        </p:nvPicPr>
        <p:blipFill>
          <a:blip r:embed="rId6">
            <a:alphaModFix/>
          </a:blip>
          <a:stretch>
            <a:fillRect/>
          </a:stretch>
        </p:blipFill>
        <p:spPr>
          <a:xfrm>
            <a:off x="6667650" y="4751375"/>
            <a:ext cx="1185875" cy="393150"/>
          </a:xfrm>
          <a:prstGeom prst="rect">
            <a:avLst/>
          </a:prstGeom>
          <a:noFill/>
          <a:ln>
            <a:noFill/>
          </a:ln>
        </p:spPr>
      </p:pic>
      <p:pic>
        <p:nvPicPr>
          <p:cNvPr id="314" name="Google Shape;314;p31"/>
          <p:cNvPicPr preferRelativeResize="0"/>
          <p:nvPr/>
        </p:nvPicPr>
        <p:blipFill rotWithShape="1">
          <a:blip r:embed="rId7">
            <a:alphaModFix/>
          </a:blip>
          <a:srcRect b="20159" l="0" r="0" t="0"/>
          <a:stretch/>
        </p:blipFill>
        <p:spPr>
          <a:xfrm>
            <a:off x="7862600" y="4572000"/>
            <a:ext cx="1281400" cy="571500"/>
          </a:xfrm>
          <a:prstGeom prst="rect">
            <a:avLst/>
          </a:prstGeom>
          <a:noFill/>
          <a:ln>
            <a:noFill/>
          </a:ln>
        </p:spPr>
      </p:pic>
      <p:pic>
        <p:nvPicPr>
          <p:cNvPr id="315" name="Google Shape;315;p31"/>
          <p:cNvPicPr preferRelativeResize="0"/>
          <p:nvPr/>
        </p:nvPicPr>
        <p:blipFill>
          <a:blip r:embed="rId8">
            <a:alphaModFix/>
          </a:blip>
          <a:stretch>
            <a:fillRect/>
          </a:stretch>
        </p:blipFill>
        <p:spPr>
          <a:xfrm>
            <a:off x="738575" y="4438825"/>
            <a:ext cx="609100" cy="6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will you learn?</a:t>
            </a:r>
            <a:endParaRPr/>
          </a:p>
        </p:txBody>
      </p:sp>
      <p:pic>
        <p:nvPicPr>
          <p:cNvPr id="90" name="Google Shape;90;p14"/>
          <p:cNvPicPr preferRelativeResize="0"/>
          <p:nvPr/>
        </p:nvPicPr>
        <p:blipFill>
          <a:blip r:embed="rId3">
            <a:alphaModFix/>
          </a:blip>
          <a:stretch>
            <a:fillRect/>
          </a:stretch>
        </p:blipFill>
        <p:spPr>
          <a:xfrm>
            <a:off x="5648425" y="4751375"/>
            <a:ext cx="985180" cy="393150"/>
          </a:xfrm>
          <a:prstGeom prst="rect">
            <a:avLst/>
          </a:prstGeom>
          <a:noFill/>
          <a:ln>
            <a:noFill/>
          </a:ln>
        </p:spPr>
      </p:pic>
      <p:pic>
        <p:nvPicPr>
          <p:cNvPr id="91" name="Google Shape;91;p14"/>
          <p:cNvPicPr preferRelativeResize="0"/>
          <p:nvPr/>
        </p:nvPicPr>
        <p:blipFill>
          <a:blip r:embed="rId4">
            <a:alphaModFix/>
          </a:blip>
          <a:stretch>
            <a:fillRect/>
          </a:stretch>
        </p:blipFill>
        <p:spPr>
          <a:xfrm>
            <a:off x="6667650" y="4751375"/>
            <a:ext cx="1185875" cy="393150"/>
          </a:xfrm>
          <a:prstGeom prst="rect">
            <a:avLst/>
          </a:prstGeom>
          <a:noFill/>
          <a:ln>
            <a:noFill/>
          </a:ln>
        </p:spPr>
      </p:pic>
      <p:pic>
        <p:nvPicPr>
          <p:cNvPr id="92" name="Google Shape;92;p14"/>
          <p:cNvPicPr preferRelativeResize="0"/>
          <p:nvPr/>
        </p:nvPicPr>
        <p:blipFill rotWithShape="1">
          <a:blip r:embed="rId5">
            <a:alphaModFix/>
          </a:blip>
          <a:srcRect b="20159" l="0" r="0" t="0"/>
          <a:stretch/>
        </p:blipFill>
        <p:spPr>
          <a:xfrm>
            <a:off x="7862600" y="4572000"/>
            <a:ext cx="1281400" cy="571500"/>
          </a:xfrm>
          <a:prstGeom prst="rect">
            <a:avLst/>
          </a:prstGeom>
          <a:noFill/>
          <a:ln>
            <a:noFill/>
          </a:ln>
        </p:spPr>
      </p:pic>
      <p:pic>
        <p:nvPicPr>
          <p:cNvPr id="93" name="Google Shape;93;p14"/>
          <p:cNvPicPr preferRelativeResize="0"/>
          <p:nvPr/>
        </p:nvPicPr>
        <p:blipFill>
          <a:blip r:embed="rId6">
            <a:alphaModFix/>
          </a:blip>
          <a:stretch>
            <a:fillRect/>
          </a:stretch>
        </p:blipFill>
        <p:spPr>
          <a:xfrm>
            <a:off x="738575" y="4438825"/>
            <a:ext cx="609100" cy="609100"/>
          </a:xfrm>
          <a:prstGeom prst="rect">
            <a:avLst/>
          </a:prstGeom>
          <a:noFill/>
          <a:ln>
            <a:noFill/>
          </a:ln>
        </p:spPr>
      </p:pic>
      <p:sp>
        <p:nvSpPr>
          <p:cNvPr id="94" name="Google Shape;94;p14"/>
          <p:cNvSpPr/>
          <p:nvPr/>
        </p:nvSpPr>
        <p:spPr>
          <a:xfrm>
            <a:off x="1108300" y="1441725"/>
            <a:ext cx="2874600" cy="1033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Preprocessing, Analysing Data</a:t>
            </a:r>
            <a:endParaRPr>
              <a:latin typeface="Lato"/>
              <a:ea typeface="Lato"/>
              <a:cs typeface="Lato"/>
              <a:sym typeface="Lato"/>
            </a:endParaRPr>
          </a:p>
        </p:txBody>
      </p:sp>
      <p:sp>
        <p:nvSpPr>
          <p:cNvPr id="95" name="Google Shape;95;p14"/>
          <p:cNvSpPr/>
          <p:nvPr/>
        </p:nvSpPr>
        <p:spPr>
          <a:xfrm>
            <a:off x="5465150" y="1441725"/>
            <a:ext cx="2874600" cy="1033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Modelling + Predicting Patterns</a:t>
            </a:r>
            <a:endParaRPr>
              <a:latin typeface="Lato"/>
              <a:ea typeface="Lato"/>
              <a:cs typeface="Lato"/>
              <a:sym typeface="Lato"/>
            </a:endParaRPr>
          </a:p>
        </p:txBody>
      </p:sp>
      <p:sp>
        <p:nvSpPr>
          <p:cNvPr id="96" name="Google Shape;96;p14"/>
          <p:cNvSpPr/>
          <p:nvPr/>
        </p:nvSpPr>
        <p:spPr>
          <a:xfrm>
            <a:off x="1108300" y="2712500"/>
            <a:ext cx="1614600" cy="918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Linear + Non-Linear </a:t>
            </a:r>
            <a:r>
              <a:rPr lang="en-GB">
                <a:latin typeface="Lato"/>
                <a:ea typeface="Lato"/>
                <a:cs typeface="Lato"/>
                <a:sym typeface="Lato"/>
              </a:rPr>
              <a:t>Dimensionality</a:t>
            </a:r>
            <a:r>
              <a:rPr lang="en-GB">
                <a:latin typeface="Lato"/>
                <a:ea typeface="Lato"/>
                <a:cs typeface="Lato"/>
                <a:sym typeface="Lato"/>
              </a:rPr>
              <a:t> Reduction</a:t>
            </a:r>
            <a:endParaRPr>
              <a:latin typeface="Lato"/>
              <a:ea typeface="Lato"/>
              <a:cs typeface="Lato"/>
              <a:sym typeface="Lato"/>
            </a:endParaRPr>
          </a:p>
        </p:txBody>
      </p:sp>
      <p:sp>
        <p:nvSpPr>
          <p:cNvPr id="97" name="Google Shape;97;p14"/>
          <p:cNvSpPr/>
          <p:nvPr/>
        </p:nvSpPr>
        <p:spPr>
          <a:xfrm>
            <a:off x="2999100" y="2725075"/>
            <a:ext cx="1023900" cy="918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VAEs</a:t>
            </a:r>
            <a:endParaRPr>
              <a:latin typeface="Lato"/>
              <a:ea typeface="Lato"/>
              <a:cs typeface="Lato"/>
              <a:sym typeface="Lato"/>
            </a:endParaRPr>
          </a:p>
        </p:txBody>
      </p:sp>
      <p:sp>
        <p:nvSpPr>
          <p:cNvPr id="98" name="Google Shape;98;p14"/>
          <p:cNvSpPr/>
          <p:nvPr/>
        </p:nvSpPr>
        <p:spPr>
          <a:xfrm>
            <a:off x="5438875" y="2781500"/>
            <a:ext cx="1366500" cy="753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Classification</a:t>
            </a:r>
            <a:endParaRPr>
              <a:latin typeface="Lato"/>
              <a:ea typeface="Lato"/>
              <a:cs typeface="Lato"/>
              <a:sym typeface="Lato"/>
            </a:endParaRPr>
          </a:p>
        </p:txBody>
      </p:sp>
      <p:sp>
        <p:nvSpPr>
          <p:cNvPr id="99" name="Google Shape;99;p14"/>
          <p:cNvSpPr/>
          <p:nvPr/>
        </p:nvSpPr>
        <p:spPr>
          <a:xfrm>
            <a:off x="6973250" y="2781475"/>
            <a:ext cx="1366500" cy="753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Regression</a:t>
            </a:r>
            <a:endParaRPr>
              <a:latin typeface="Lato"/>
              <a:ea typeface="Lato"/>
              <a:cs typeface="Lato"/>
              <a:sym typeface="Lato"/>
            </a:endParaRPr>
          </a:p>
        </p:txBody>
      </p:sp>
      <p:sp>
        <p:nvSpPr>
          <p:cNvPr id="100" name="Google Shape;100;p14"/>
          <p:cNvSpPr/>
          <p:nvPr/>
        </p:nvSpPr>
        <p:spPr>
          <a:xfrm>
            <a:off x="5419825" y="3728350"/>
            <a:ext cx="1366500" cy="753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Linear Models</a:t>
            </a:r>
            <a:endParaRPr>
              <a:latin typeface="Lato"/>
              <a:ea typeface="Lato"/>
              <a:cs typeface="Lato"/>
              <a:sym typeface="Lato"/>
            </a:endParaRPr>
          </a:p>
        </p:txBody>
      </p:sp>
      <p:sp>
        <p:nvSpPr>
          <p:cNvPr id="101" name="Google Shape;101;p14"/>
          <p:cNvSpPr/>
          <p:nvPr/>
        </p:nvSpPr>
        <p:spPr>
          <a:xfrm>
            <a:off x="6973250" y="3728350"/>
            <a:ext cx="1366500" cy="7536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Artificial Neural Networks</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2400250" y="499750"/>
            <a:ext cx="6321600" cy="10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2:</a:t>
            </a:r>
            <a:endParaRPr/>
          </a:p>
          <a:p>
            <a:pPr indent="0" lvl="0" marL="0" rtl="0" algn="l">
              <a:spcBef>
                <a:spcPts val="0"/>
              </a:spcBef>
              <a:spcAft>
                <a:spcPts val="0"/>
              </a:spcAft>
              <a:buNone/>
            </a:pPr>
            <a:r>
              <a:rPr lang="en-GB"/>
              <a:t>Calcium Imaging – Find Brain States</a:t>
            </a:r>
            <a:endParaRPr/>
          </a:p>
        </p:txBody>
      </p:sp>
      <p:sp>
        <p:nvSpPr>
          <p:cNvPr id="321" name="Google Shape;321;p32"/>
          <p:cNvSpPr txBox="1"/>
          <p:nvPr>
            <p:ph idx="1" type="body"/>
          </p:nvPr>
        </p:nvSpPr>
        <p:spPr>
          <a:xfrm>
            <a:off x="2286725" y="1450275"/>
            <a:ext cx="68085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You are studying hippocampal neural activity in mice during spatial navigation. You record from hundreds of neurons over multiple sessions and want to find a low-dimensional representation of the neural population that captures the temporal dynamics of place cell activity. Additionally, you want to reconstruct and generate realistic neural activity patterns to understand how spatial memories are encoded and replayed.</a:t>
            </a:r>
            <a:endParaRPr/>
          </a:p>
          <a:p>
            <a:pPr indent="0" lvl="0" marL="0" rtl="0" algn="l">
              <a:spcBef>
                <a:spcPts val="1200"/>
              </a:spcBef>
              <a:spcAft>
                <a:spcPts val="1200"/>
              </a:spcAft>
              <a:buNone/>
            </a:pPr>
            <a:r>
              <a:rPr lang="en-GB"/>
              <a:t>What method should you use?</a:t>
            </a:r>
            <a:endParaRPr/>
          </a:p>
        </p:txBody>
      </p:sp>
      <p:pic>
        <p:nvPicPr>
          <p:cNvPr id="322" name="Google Shape;322;p32"/>
          <p:cNvPicPr preferRelativeResize="0"/>
          <p:nvPr/>
        </p:nvPicPr>
        <p:blipFill>
          <a:blip r:embed="rId3">
            <a:alphaModFix/>
          </a:blip>
          <a:stretch>
            <a:fillRect/>
          </a:stretch>
        </p:blipFill>
        <p:spPr>
          <a:xfrm>
            <a:off x="6232500" y="3081975"/>
            <a:ext cx="2284650" cy="1523100"/>
          </a:xfrm>
          <a:prstGeom prst="rect">
            <a:avLst/>
          </a:prstGeom>
          <a:noFill/>
          <a:ln>
            <a:noFill/>
          </a:ln>
        </p:spPr>
      </p:pic>
      <p:sp>
        <p:nvSpPr>
          <p:cNvPr id="323" name="Google Shape;323;p32"/>
          <p:cNvSpPr txBox="1"/>
          <p:nvPr/>
        </p:nvSpPr>
        <p:spPr>
          <a:xfrm>
            <a:off x="2247900" y="3308700"/>
            <a:ext cx="3757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Answer: </a:t>
            </a:r>
            <a:endParaRPr sz="1100">
              <a:solidFill>
                <a:schemeClr val="dk2"/>
              </a:solidFill>
            </a:endParaRPr>
          </a:p>
          <a:p>
            <a:pPr indent="0" lvl="0" marL="0" rtl="0" algn="l">
              <a:spcBef>
                <a:spcPts val="0"/>
              </a:spcBef>
              <a:spcAft>
                <a:spcPts val="0"/>
              </a:spcAft>
              <a:buNone/>
            </a:pPr>
            <a:r>
              <a:rPr lang="en-GB" sz="1100">
                <a:solidFill>
                  <a:schemeClr val="dk2"/>
                </a:solidFill>
              </a:rPr>
              <a:t>UMAP</a:t>
            </a:r>
            <a:r>
              <a:rPr lang="en-GB" sz="1100">
                <a:solidFill>
                  <a:schemeClr val="dk2"/>
                </a:solidFill>
              </a:rPr>
              <a:t>, because </a:t>
            </a:r>
            <a:r>
              <a:rPr lang="en-GB" sz="1100">
                <a:solidFill>
                  <a:schemeClr val="dk2"/>
                </a:solidFill>
              </a:rPr>
              <a:t>neural activity during decision-making is nonlinear and complex, and UMAP preserves both local clusters (to distinguish similar brain states) and global structure (to understand how these states relate across task phases like cue, decision, and movement), allowing you to clearly identify distinct brain states throughout the task.</a:t>
            </a:r>
            <a:endParaRPr sz="1100">
              <a:solidFill>
                <a:schemeClr val="dk2"/>
              </a:solidFill>
            </a:endParaRPr>
          </a:p>
        </p:txBody>
      </p:sp>
      <p:pic>
        <p:nvPicPr>
          <p:cNvPr id="324" name="Google Shape;324;p32"/>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325" name="Google Shape;325;p32"/>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326" name="Google Shape;326;p32"/>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327" name="Google Shape;327;p32"/>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2400250" y="575950"/>
            <a:ext cx="6321600" cy="10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2:</a:t>
            </a:r>
            <a:endParaRPr/>
          </a:p>
          <a:p>
            <a:pPr indent="0" lvl="0" marL="0" rtl="0" algn="l">
              <a:spcBef>
                <a:spcPts val="0"/>
              </a:spcBef>
              <a:spcAft>
                <a:spcPts val="0"/>
              </a:spcAft>
              <a:buNone/>
            </a:pPr>
            <a:r>
              <a:rPr lang="en-GB"/>
              <a:t>Spatial Navigation over Time</a:t>
            </a:r>
            <a:endParaRPr/>
          </a:p>
        </p:txBody>
      </p:sp>
      <p:sp>
        <p:nvSpPr>
          <p:cNvPr id="333" name="Google Shape;333;p33"/>
          <p:cNvSpPr txBox="1"/>
          <p:nvPr>
            <p:ph idx="1" type="body"/>
          </p:nvPr>
        </p:nvSpPr>
        <p:spPr>
          <a:xfrm>
            <a:off x="2286725" y="1526475"/>
            <a:ext cx="68085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You are studying how the hippocampus encodes spatial memories in mice during maze navigation. You record from hundreds of neurons over time and want to reduce this complex activity into a low-dimensional space that captures the temporal dynamics of neural firing. You also want to reconstruct or simulate neural activity patterns to study memory replay.</a:t>
            </a:r>
            <a:endParaRPr/>
          </a:p>
          <a:p>
            <a:pPr indent="0" lvl="0" marL="0" rtl="0" algn="l">
              <a:spcBef>
                <a:spcPts val="1200"/>
              </a:spcBef>
              <a:spcAft>
                <a:spcPts val="1200"/>
              </a:spcAft>
              <a:buNone/>
            </a:pPr>
            <a:r>
              <a:rPr lang="en-GB"/>
              <a:t>What method should you use?</a:t>
            </a:r>
            <a:endParaRPr/>
          </a:p>
        </p:txBody>
      </p:sp>
      <p:sp>
        <p:nvSpPr>
          <p:cNvPr id="334" name="Google Shape;334;p33"/>
          <p:cNvSpPr txBox="1"/>
          <p:nvPr/>
        </p:nvSpPr>
        <p:spPr>
          <a:xfrm>
            <a:off x="2324100" y="3232500"/>
            <a:ext cx="3757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Answer: </a:t>
            </a:r>
            <a:endParaRPr sz="1100">
              <a:solidFill>
                <a:schemeClr val="dk2"/>
              </a:solidFill>
            </a:endParaRPr>
          </a:p>
          <a:p>
            <a:pPr indent="0" lvl="0" marL="0" rtl="0" algn="l">
              <a:spcBef>
                <a:spcPts val="0"/>
              </a:spcBef>
              <a:spcAft>
                <a:spcPts val="0"/>
              </a:spcAft>
              <a:buNone/>
            </a:pPr>
            <a:r>
              <a:rPr b="1" lang="en-GB" sz="1100">
                <a:solidFill>
                  <a:schemeClr val="dk2"/>
                </a:solidFill>
              </a:rPr>
              <a:t>VAE</a:t>
            </a:r>
            <a:r>
              <a:rPr lang="en-GB" sz="1100">
                <a:solidFill>
                  <a:schemeClr val="dk2"/>
                </a:solidFill>
              </a:rPr>
              <a:t>, because it learns a nonlinear, low-dimensional latent space that captures both the structure and variability of neural data. It allows for dimensionality reduction, while also providing a decoder to reconstruct or generate realistic activity patterns.</a:t>
            </a:r>
            <a:endParaRPr sz="1100">
              <a:solidFill>
                <a:schemeClr val="dk2"/>
              </a:solidFill>
            </a:endParaRPr>
          </a:p>
        </p:txBody>
      </p:sp>
      <p:pic>
        <p:nvPicPr>
          <p:cNvPr id="335" name="Google Shape;335;p33"/>
          <p:cNvPicPr preferRelativeResize="0"/>
          <p:nvPr/>
        </p:nvPicPr>
        <p:blipFill>
          <a:blip r:embed="rId3">
            <a:alphaModFix/>
          </a:blip>
          <a:stretch>
            <a:fillRect/>
          </a:stretch>
        </p:blipFill>
        <p:spPr>
          <a:xfrm>
            <a:off x="6212299" y="2704725"/>
            <a:ext cx="2732700" cy="1272025"/>
          </a:xfrm>
          <a:prstGeom prst="rect">
            <a:avLst/>
          </a:prstGeom>
          <a:noFill/>
          <a:ln>
            <a:noFill/>
          </a:ln>
        </p:spPr>
      </p:pic>
      <p:pic>
        <p:nvPicPr>
          <p:cNvPr id="336" name="Google Shape;336;p33"/>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337" name="Google Shape;337;p33"/>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338" name="Google Shape;338;p33"/>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339" name="Google Shape;339;p33"/>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Labs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Worksheet</a:t>
            </a:r>
            <a:endParaRPr/>
          </a:p>
        </p:txBody>
      </p:sp>
      <p:sp>
        <p:nvSpPr>
          <p:cNvPr id="350" name="Google Shape;350;p35"/>
          <p:cNvSpPr txBox="1"/>
          <p:nvPr>
            <p:ph idx="1" type="body"/>
          </p:nvPr>
        </p:nvSpPr>
        <p:spPr>
          <a:xfrm>
            <a:off x="1786849" y="1365937"/>
            <a:ext cx="6944700" cy="32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You will learn how to implement PCA, t-SNE,UMAP, and VAEs on a simple image dataset!</a:t>
            </a:r>
            <a:endParaRPr/>
          </a:p>
          <a:p>
            <a:pPr indent="0" lvl="0" marL="0" rtl="0" algn="l">
              <a:spcBef>
                <a:spcPts val="1200"/>
              </a:spcBef>
              <a:spcAft>
                <a:spcPts val="1200"/>
              </a:spcAft>
              <a:buNone/>
            </a:pPr>
            <a:r>
              <a:rPr lang="en-GB"/>
              <a:t>-&gt; </a:t>
            </a:r>
            <a:r>
              <a:rPr lang="en-GB"/>
              <a:t>d</a:t>
            </a:r>
            <a:r>
              <a:rPr lang="en-GB"/>
              <a:t>im_red .ipynb on Github</a:t>
            </a:r>
            <a:endParaRPr/>
          </a:p>
        </p:txBody>
      </p:sp>
      <p:pic>
        <p:nvPicPr>
          <p:cNvPr id="351" name="Google Shape;351;p35"/>
          <p:cNvPicPr preferRelativeResize="0"/>
          <p:nvPr/>
        </p:nvPicPr>
        <p:blipFill>
          <a:blip r:embed="rId3">
            <a:alphaModFix/>
          </a:blip>
          <a:stretch>
            <a:fillRect/>
          </a:stretch>
        </p:blipFill>
        <p:spPr>
          <a:xfrm>
            <a:off x="5648425" y="4751375"/>
            <a:ext cx="985180" cy="393150"/>
          </a:xfrm>
          <a:prstGeom prst="rect">
            <a:avLst/>
          </a:prstGeom>
          <a:noFill/>
          <a:ln>
            <a:noFill/>
          </a:ln>
        </p:spPr>
      </p:pic>
      <p:pic>
        <p:nvPicPr>
          <p:cNvPr id="352" name="Google Shape;352;p35"/>
          <p:cNvPicPr preferRelativeResize="0"/>
          <p:nvPr/>
        </p:nvPicPr>
        <p:blipFill>
          <a:blip r:embed="rId4">
            <a:alphaModFix/>
          </a:blip>
          <a:stretch>
            <a:fillRect/>
          </a:stretch>
        </p:blipFill>
        <p:spPr>
          <a:xfrm>
            <a:off x="6667650" y="4751375"/>
            <a:ext cx="1185875" cy="393150"/>
          </a:xfrm>
          <a:prstGeom prst="rect">
            <a:avLst/>
          </a:prstGeom>
          <a:noFill/>
          <a:ln>
            <a:noFill/>
          </a:ln>
        </p:spPr>
      </p:pic>
      <p:pic>
        <p:nvPicPr>
          <p:cNvPr id="353" name="Google Shape;353;p35"/>
          <p:cNvPicPr preferRelativeResize="0"/>
          <p:nvPr/>
        </p:nvPicPr>
        <p:blipFill rotWithShape="1">
          <a:blip r:embed="rId5">
            <a:alphaModFix/>
          </a:blip>
          <a:srcRect b="20159" l="0" r="0" t="0"/>
          <a:stretch/>
        </p:blipFill>
        <p:spPr>
          <a:xfrm>
            <a:off x="7862600" y="4572000"/>
            <a:ext cx="1281400" cy="571500"/>
          </a:xfrm>
          <a:prstGeom prst="rect">
            <a:avLst/>
          </a:prstGeom>
          <a:noFill/>
          <a:ln>
            <a:noFill/>
          </a:ln>
        </p:spPr>
      </p:pic>
      <p:pic>
        <p:nvPicPr>
          <p:cNvPr id="354" name="Google Shape;354;p35"/>
          <p:cNvPicPr preferRelativeResize="0"/>
          <p:nvPr/>
        </p:nvPicPr>
        <p:blipFill>
          <a:blip r:embed="rId6">
            <a:alphaModFix/>
          </a:blip>
          <a:stretch>
            <a:fillRect/>
          </a:stretch>
        </p:blipFill>
        <p:spPr>
          <a:xfrm>
            <a:off x="738575" y="4438825"/>
            <a:ext cx="609100" cy="60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333"/>
              <a:buNone/>
            </a:pPr>
            <a:r>
              <a:rPr lang="en-GB"/>
              <a:t>Representing data (the basics)</a:t>
            </a:r>
            <a:endParaRPr/>
          </a:p>
        </p:txBody>
      </p:sp>
      <p:sp>
        <p:nvSpPr>
          <p:cNvPr id="107" name="Google Shape;107;p15"/>
          <p:cNvSpPr txBox="1"/>
          <p:nvPr>
            <p:ph idx="1" type="body"/>
          </p:nvPr>
        </p:nvSpPr>
        <p:spPr>
          <a:xfrm>
            <a:off x="311700" y="1505700"/>
            <a:ext cx="8474400" cy="307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When you learn to code we have these main data types:</a:t>
            </a:r>
            <a:endParaRPr/>
          </a:p>
          <a:p>
            <a:pPr indent="0" lvl="0" marL="0" rtl="0" algn="l">
              <a:lnSpc>
                <a:spcPct val="115000"/>
              </a:lnSpc>
              <a:spcBef>
                <a:spcPts val="1200"/>
              </a:spcBef>
              <a:spcAft>
                <a:spcPts val="0"/>
              </a:spcAft>
              <a:buSzPts val="1300"/>
              <a:buNone/>
            </a:pPr>
            <a:r>
              <a:rPr lang="en-GB"/>
              <a:t>	Boolean, integer, float, string</a:t>
            </a:r>
            <a:endParaRPr/>
          </a:p>
          <a:p>
            <a:pPr indent="0" lvl="0" marL="0" rtl="0" algn="l">
              <a:lnSpc>
                <a:spcPct val="115000"/>
              </a:lnSpc>
              <a:spcBef>
                <a:spcPts val="1200"/>
              </a:spcBef>
              <a:spcAft>
                <a:spcPts val="0"/>
              </a:spcAft>
              <a:buSzPts val="1300"/>
              <a:buNone/>
            </a:pPr>
            <a:r>
              <a:rPr lang="en-GB"/>
              <a:t>In ML we typically work with numeric values. </a:t>
            </a:r>
            <a:endParaRPr/>
          </a:p>
          <a:p>
            <a:pPr indent="0" lvl="0" marL="0" rtl="0" algn="l">
              <a:lnSpc>
                <a:spcPct val="115000"/>
              </a:lnSpc>
              <a:spcBef>
                <a:spcPts val="1200"/>
              </a:spcBef>
              <a:spcAft>
                <a:spcPts val="1200"/>
              </a:spcAft>
              <a:buSzPts val="1300"/>
              <a:buNone/>
            </a:pPr>
            <a:r>
              <a:rPr lang="en-GB"/>
              <a:t>Even language based modules use numeric representations of words such as word vectorization </a:t>
            </a:r>
            <a:endParaRPr/>
          </a:p>
        </p:txBody>
      </p:sp>
      <p:pic>
        <p:nvPicPr>
          <p:cNvPr id="108" name="Google Shape;108;p15"/>
          <p:cNvPicPr preferRelativeResize="0"/>
          <p:nvPr/>
        </p:nvPicPr>
        <p:blipFill>
          <a:blip r:embed="rId3">
            <a:alphaModFix/>
          </a:blip>
          <a:stretch>
            <a:fillRect/>
          </a:stretch>
        </p:blipFill>
        <p:spPr>
          <a:xfrm>
            <a:off x="5648425" y="4751375"/>
            <a:ext cx="985180" cy="393150"/>
          </a:xfrm>
          <a:prstGeom prst="rect">
            <a:avLst/>
          </a:prstGeom>
          <a:noFill/>
          <a:ln>
            <a:noFill/>
          </a:ln>
        </p:spPr>
      </p:pic>
      <p:pic>
        <p:nvPicPr>
          <p:cNvPr id="109" name="Google Shape;109;p15"/>
          <p:cNvPicPr preferRelativeResize="0"/>
          <p:nvPr/>
        </p:nvPicPr>
        <p:blipFill>
          <a:blip r:embed="rId4">
            <a:alphaModFix/>
          </a:blip>
          <a:stretch>
            <a:fillRect/>
          </a:stretch>
        </p:blipFill>
        <p:spPr>
          <a:xfrm>
            <a:off x="6667650" y="4751375"/>
            <a:ext cx="1185875" cy="393150"/>
          </a:xfrm>
          <a:prstGeom prst="rect">
            <a:avLst/>
          </a:prstGeom>
          <a:noFill/>
          <a:ln>
            <a:noFill/>
          </a:ln>
        </p:spPr>
      </p:pic>
      <p:pic>
        <p:nvPicPr>
          <p:cNvPr id="110" name="Google Shape;110;p15"/>
          <p:cNvPicPr preferRelativeResize="0"/>
          <p:nvPr/>
        </p:nvPicPr>
        <p:blipFill rotWithShape="1">
          <a:blip r:embed="rId5">
            <a:alphaModFix/>
          </a:blip>
          <a:srcRect b="20159" l="0" r="0" t="0"/>
          <a:stretch/>
        </p:blipFill>
        <p:spPr>
          <a:xfrm>
            <a:off x="7862600" y="4572000"/>
            <a:ext cx="1281400" cy="571500"/>
          </a:xfrm>
          <a:prstGeom prst="rect">
            <a:avLst/>
          </a:prstGeom>
          <a:noFill/>
          <a:ln>
            <a:noFill/>
          </a:ln>
        </p:spPr>
      </p:pic>
      <p:pic>
        <p:nvPicPr>
          <p:cNvPr id="111" name="Google Shape;111;p15"/>
          <p:cNvPicPr preferRelativeResize="0"/>
          <p:nvPr/>
        </p:nvPicPr>
        <p:blipFill>
          <a:blip r:embed="rId6">
            <a:alphaModFix/>
          </a:blip>
          <a:stretch>
            <a:fillRect/>
          </a:stretch>
        </p:blipFill>
        <p:spPr>
          <a:xfrm>
            <a:off x="738575" y="4438825"/>
            <a:ext cx="609100" cy="60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GB"/>
              <a:t>Images (the basics)</a:t>
            </a:r>
            <a:endParaRPr/>
          </a:p>
          <a:p>
            <a:pPr indent="0" lvl="0" marL="0" rtl="0" algn="l">
              <a:lnSpc>
                <a:spcPct val="100000"/>
              </a:lnSpc>
              <a:spcBef>
                <a:spcPts val="0"/>
              </a:spcBef>
              <a:spcAft>
                <a:spcPts val="0"/>
              </a:spcAft>
              <a:buSzPct val="103703"/>
              <a:buNone/>
            </a:pPr>
            <a:r>
              <a:t/>
            </a:r>
            <a:endParaRPr/>
          </a:p>
        </p:txBody>
      </p:sp>
      <p:sp>
        <p:nvSpPr>
          <p:cNvPr id="117" name="Google Shape;117;p16"/>
          <p:cNvSpPr txBox="1"/>
          <p:nvPr>
            <p:ph idx="1" type="body"/>
          </p:nvPr>
        </p:nvSpPr>
        <p:spPr>
          <a:xfrm>
            <a:off x="264150" y="1101975"/>
            <a:ext cx="6403500" cy="3299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b="1" lang="en-GB"/>
              <a:t>Images are matrices</a:t>
            </a:r>
            <a:endParaRPr b="1"/>
          </a:p>
          <a:p>
            <a:pPr indent="0" lvl="0" marL="0" rtl="0" algn="l">
              <a:spcBef>
                <a:spcPts val="1200"/>
              </a:spcBef>
              <a:spcAft>
                <a:spcPts val="0"/>
              </a:spcAft>
              <a:buClr>
                <a:schemeClr val="dk2"/>
              </a:buClr>
              <a:buSzPts val="1100"/>
              <a:buFont typeface="Arial"/>
              <a:buNone/>
            </a:pPr>
            <a:r>
              <a:rPr lang="en-GB"/>
              <a:t>An image can be </a:t>
            </a:r>
            <a:r>
              <a:rPr b="1" lang="en-GB"/>
              <a:t>represented numerically</a:t>
            </a:r>
            <a:r>
              <a:rPr lang="en-GB"/>
              <a:t> as a matrix (or a multi-dimensional array)</a:t>
            </a:r>
            <a:endParaRPr/>
          </a:p>
          <a:p>
            <a:pPr indent="0" lvl="0" marL="0" rtl="0" algn="l">
              <a:spcBef>
                <a:spcPts val="1200"/>
              </a:spcBef>
              <a:spcAft>
                <a:spcPts val="0"/>
              </a:spcAft>
              <a:buSzPts val="1100"/>
              <a:buNone/>
            </a:pPr>
            <a:r>
              <a:rPr lang="en-GB"/>
              <a:t>Standard Images:</a:t>
            </a:r>
            <a:endParaRPr/>
          </a:p>
          <a:p>
            <a:pPr indent="-317500" lvl="0" marL="457200" rtl="0" algn="l">
              <a:spcBef>
                <a:spcPts val="1200"/>
              </a:spcBef>
              <a:spcAft>
                <a:spcPts val="0"/>
              </a:spcAft>
              <a:buSzPts val="1400"/>
              <a:buChar char="-"/>
            </a:pPr>
            <a:r>
              <a:rPr lang="en-GB"/>
              <a:t>Grayscale: </a:t>
            </a:r>
            <a:r>
              <a:rPr lang="en-GB"/>
              <a:t>H × W : each pixel is 0–255 intensity;RGB color: H × W × 3: each pixel is (R, G, B), 0–255 per channel</a:t>
            </a:r>
            <a:endParaRPr/>
          </a:p>
          <a:p>
            <a:pPr indent="0" lvl="0" marL="0" rtl="0" algn="l">
              <a:lnSpc>
                <a:spcPct val="115000"/>
              </a:lnSpc>
              <a:spcBef>
                <a:spcPts val="1200"/>
              </a:spcBef>
              <a:spcAft>
                <a:spcPts val="0"/>
              </a:spcAft>
              <a:buNone/>
            </a:pPr>
            <a:r>
              <a:rPr lang="en-GB"/>
              <a:t>Neuroscience Images:</a:t>
            </a:r>
            <a:endParaRPr/>
          </a:p>
          <a:p>
            <a:pPr indent="-317500" lvl="0" marL="457200" rtl="0" algn="l">
              <a:spcBef>
                <a:spcPts val="1200"/>
              </a:spcBef>
              <a:spcAft>
                <a:spcPts val="0"/>
              </a:spcAft>
              <a:buSzPts val="1400"/>
              <a:buChar char="-"/>
            </a:pPr>
            <a:r>
              <a:rPr lang="en-GB"/>
              <a:t>MRI – Structural brain scan (X × Y × Z)</a:t>
            </a:r>
            <a:endParaRPr/>
          </a:p>
          <a:p>
            <a:pPr indent="-317500" lvl="0" marL="457200" rtl="0" algn="l">
              <a:lnSpc>
                <a:spcPct val="115000"/>
              </a:lnSpc>
              <a:spcBef>
                <a:spcPts val="0"/>
              </a:spcBef>
              <a:spcAft>
                <a:spcPts val="0"/>
              </a:spcAft>
              <a:buSzPts val="1400"/>
              <a:buChar char="-"/>
            </a:pPr>
            <a:r>
              <a:rPr lang="en-GB"/>
              <a:t>Histology / Microscopy – Tissue slices or volumes (H × W or X × Y × Z)</a:t>
            </a:r>
            <a:endParaRPr/>
          </a:p>
          <a:p>
            <a:pPr indent="-317500" lvl="0" marL="457200" rtl="0" algn="l">
              <a:lnSpc>
                <a:spcPct val="115000"/>
              </a:lnSpc>
              <a:spcBef>
                <a:spcPts val="0"/>
              </a:spcBef>
              <a:spcAft>
                <a:spcPts val="0"/>
              </a:spcAft>
              <a:buSzPts val="1400"/>
              <a:buChar char="-"/>
            </a:pPr>
            <a:r>
              <a:rPr lang="en-GB"/>
              <a:t>Values are usually continuous (e.g. intensity, density), not just 0–255</a:t>
            </a:r>
            <a:endParaRPr/>
          </a:p>
        </p:txBody>
      </p:sp>
      <p:pic>
        <p:nvPicPr>
          <p:cNvPr id="118" name="Google Shape;118;p16"/>
          <p:cNvPicPr preferRelativeResize="0"/>
          <p:nvPr/>
        </p:nvPicPr>
        <p:blipFill rotWithShape="1">
          <a:blip r:embed="rId3">
            <a:alphaModFix/>
          </a:blip>
          <a:srcRect b="0" l="0" r="0" t="0"/>
          <a:stretch/>
        </p:blipFill>
        <p:spPr>
          <a:xfrm>
            <a:off x="6633600" y="2118350"/>
            <a:ext cx="2428975" cy="1041000"/>
          </a:xfrm>
          <a:prstGeom prst="rect">
            <a:avLst/>
          </a:prstGeom>
          <a:noFill/>
          <a:ln>
            <a:noFill/>
          </a:ln>
        </p:spPr>
      </p:pic>
      <p:pic>
        <p:nvPicPr>
          <p:cNvPr id="119" name="Google Shape;119;p16"/>
          <p:cNvPicPr preferRelativeResize="0"/>
          <p:nvPr/>
        </p:nvPicPr>
        <p:blipFill rotWithShape="1">
          <a:blip r:embed="rId4">
            <a:alphaModFix/>
          </a:blip>
          <a:srcRect b="0" l="0" r="0" t="0"/>
          <a:stretch/>
        </p:blipFill>
        <p:spPr>
          <a:xfrm>
            <a:off x="6953248" y="484550"/>
            <a:ext cx="1818200" cy="1250625"/>
          </a:xfrm>
          <a:prstGeom prst="rect">
            <a:avLst/>
          </a:prstGeom>
          <a:noFill/>
          <a:ln>
            <a:noFill/>
          </a:ln>
        </p:spPr>
      </p:pic>
      <p:pic>
        <p:nvPicPr>
          <p:cNvPr id="120" name="Google Shape;120;p16"/>
          <p:cNvPicPr preferRelativeResize="0"/>
          <p:nvPr/>
        </p:nvPicPr>
        <p:blipFill>
          <a:blip r:embed="rId5">
            <a:alphaModFix/>
          </a:blip>
          <a:stretch>
            <a:fillRect/>
          </a:stretch>
        </p:blipFill>
        <p:spPr>
          <a:xfrm>
            <a:off x="7101475" y="3542525"/>
            <a:ext cx="1620375" cy="825675"/>
          </a:xfrm>
          <a:prstGeom prst="rect">
            <a:avLst/>
          </a:prstGeom>
          <a:noFill/>
          <a:ln>
            <a:noFill/>
          </a:ln>
        </p:spPr>
      </p:pic>
      <p:pic>
        <p:nvPicPr>
          <p:cNvPr id="121" name="Google Shape;121;p16"/>
          <p:cNvPicPr preferRelativeResize="0"/>
          <p:nvPr/>
        </p:nvPicPr>
        <p:blipFill>
          <a:blip r:embed="rId6">
            <a:alphaModFix/>
          </a:blip>
          <a:stretch>
            <a:fillRect/>
          </a:stretch>
        </p:blipFill>
        <p:spPr>
          <a:xfrm>
            <a:off x="5648425" y="4751375"/>
            <a:ext cx="985180" cy="393150"/>
          </a:xfrm>
          <a:prstGeom prst="rect">
            <a:avLst/>
          </a:prstGeom>
          <a:noFill/>
          <a:ln>
            <a:noFill/>
          </a:ln>
        </p:spPr>
      </p:pic>
      <p:pic>
        <p:nvPicPr>
          <p:cNvPr id="122" name="Google Shape;122;p16"/>
          <p:cNvPicPr preferRelativeResize="0"/>
          <p:nvPr/>
        </p:nvPicPr>
        <p:blipFill>
          <a:blip r:embed="rId7">
            <a:alphaModFix/>
          </a:blip>
          <a:stretch>
            <a:fillRect/>
          </a:stretch>
        </p:blipFill>
        <p:spPr>
          <a:xfrm>
            <a:off x="6667650" y="4751375"/>
            <a:ext cx="1185875" cy="393150"/>
          </a:xfrm>
          <a:prstGeom prst="rect">
            <a:avLst/>
          </a:prstGeom>
          <a:noFill/>
          <a:ln>
            <a:noFill/>
          </a:ln>
        </p:spPr>
      </p:pic>
      <p:pic>
        <p:nvPicPr>
          <p:cNvPr id="123" name="Google Shape;123;p16"/>
          <p:cNvPicPr preferRelativeResize="0"/>
          <p:nvPr/>
        </p:nvPicPr>
        <p:blipFill rotWithShape="1">
          <a:blip r:embed="rId8">
            <a:alphaModFix/>
          </a:blip>
          <a:srcRect b="20159" l="0" r="0" t="0"/>
          <a:stretch/>
        </p:blipFill>
        <p:spPr>
          <a:xfrm>
            <a:off x="7862600" y="4572000"/>
            <a:ext cx="1281400" cy="571500"/>
          </a:xfrm>
          <a:prstGeom prst="rect">
            <a:avLst/>
          </a:prstGeom>
          <a:noFill/>
          <a:ln>
            <a:noFill/>
          </a:ln>
        </p:spPr>
      </p:pic>
      <p:pic>
        <p:nvPicPr>
          <p:cNvPr id="124" name="Google Shape;124;p16"/>
          <p:cNvPicPr preferRelativeResize="0"/>
          <p:nvPr/>
        </p:nvPicPr>
        <p:blipFill>
          <a:blip r:embed="rId9">
            <a:alphaModFix/>
          </a:blip>
          <a:stretch>
            <a:fillRect/>
          </a:stretch>
        </p:blipFill>
        <p:spPr>
          <a:xfrm>
            <a:off x="738575" y="4438825"/>
            <a:ext cx="609100" cy="60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333"/>
              <a:buNone/>
            </a:pPr>
            <a:r>
              <a:rPr lang="en-GB"/>
              <a:t>Videos/ Time-series data</a:t>
            </a:r>
            <a:endParaRPr/>
          </a:p>
        </p:txBody>
      </p:sp>
      <p:sp>
        <p:nvSpPr>
          <p:cNvPr id="130" name="Google Shape;130;p17"/>
          <p:cNvSpPr txBox="1"/>
          <p:nvPr>
            <p:ph idx="1" type="body"/>
          </p:nvPr>
        </p:nvSpPr>
        <p:spPr>
          <a:xfrm>
            <a:off x="444225" y="1200900"/>
            <a:ext cx="5616900" cy="307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Arrays of images</a:t>
            </a:r>
            <a:endParaRPr/>
          </a:p>
          <a:p>
            <a:pPr indent="0" lvl="0" marL="0" rtl="0" algn="l">
              <a:lnSpc>
                <a:spcPct val="115000"/>
              </a:lnSpc>
              <a:spcBef>
                <a:spcPts val="1200"/>
              </a:spcBef>
              <a:spcAft>
                <a:spcPts val="0"/>
              </a:spcAft>
              <a:buSzPts val="1300"/>
              <a:buNone/>
            </a:pPr>
            <a:r>
              <a:rPr lang="en-GB"/>
              <a:t>Can be treated as time-series data depending on the task</a:t>
            </a:r>
            <a:endParaRPr/>
          </a:p>
          <a:p>
            <a:pPr indent="0" lvl="0" marL="0" rtl="0" algn="l">
              <a:spcBef>
                <a:spcPts val="1200"/>
              </a:spcBef>
              <a:spcAft>
                <a:spcPts val="0"/>
              </a:spcAft>
              <a:buClr>
                <a:schemeClr val="dk2"/>
              </a:buClr>
              <a:buSzPts val="1100"/>
              <a:buFont typeface="Arial"/>
              <a:buNone/>
            </a:pPr>
            <a:r>
              <a:rPr lang="en-GB"/>
              <a:t>Neuroimaging Data (e.g. fMRI, calcium imaging):</a:t>
            </a:r>
            <a:endParaRPr/>
          </a:p>
          <a:p>
            <a:pPr indent="-317500" lvl="0" marL="457200" rtl="0" algn="l">
              <a:spcBef>
                <a:spcPts val="1200"/>
              </a:spcBef>
              <a:spcAft>
                <a:spcPts val="0"/>
              </a:spcAft>
              <a:buSzPts val="1400"/>
              <a:buChar char="-"/>
            </a:pPr>
            <a:r>
              <a:rPr lang="en-GB"/>
              <a:t>Also representable as matrices or tensors (multi-dimensional arrays).</a:t>
            </a:r>
            <a:endParaRPr/>
          </a:p>
          <a:p>
            <a:pPr indent="-317500" lvl="0" marL="457200" rtl="0" algn="l">
              <a:spcBef>
                <a:spcPts val="0"/>
              </a:spcBef>
              <a:spcAft>
                <a:spcPts val="0"/>
              </a:spcAft>
              <a:buSzPts val="1400"/>
              <a:buChar char="-"/>
            </a:pPr>
            <a:r>
              <a:rPr lang="en-GB"/>
              <a:t>Common formats:fMRI: 4D → X × Y × Z × T (3D brain volumes over time)</a:t>
            </a:r>
            <a:endParaRPr/>
          </a:p>
          <a:p>
            <a:pPr indent="-317500" lvl="0" marL="457200" rtl="0" algn="l">
              <a:spcBef>
                <a:spcPts val="0"/>
              </a:spcBef>
              <a:spcAft>
                <a:spcPts val="0"/>
              </a:spcAft>
              <a:buSzPts val="1400"/>
              <a:buChar char="-"/>
            </a:pPr>
            <a:r>
              <a:rPr lang="en-GB"/>
              <a:t>Calcium imaging: 3D → H × W × T (2D field of view over time)</a:t>
            </a:r>
            <a:endParaRPr/>
          </a:p>
          <a:p>
            <a:pPr indent="-317500" lvl="0" marL="457200" rtl="0" algn="l">
              <a:spcBef>
                <a:spcPts val="0"/>
              </a:spcBef>
              <a:spcAft>
                <a:spcPts val="0"/>
              </a:spcAft>
              <a:buSzPts val="1400"/>
              <a:buChar char="-"/>
            </a:pPr>
            <a:r>
              <a:rPr lang="en-GB"/>
              <a:t>Values are typically continuous (e.g., fluorescence intensity), not 0–255</a:t>
            </a:r>
            <a:endParaRPr/>
          </a:p>
        </p:txBody>
      </p:sp>
      <p:pic>
        <p:nvPicPr>
          <p:cNvPr id="131" name="Google Shape;131;p17"/>
          <p:cNvPicPr preferRelativeResize="0"/>
          <p:nvPr/>
        </p:nvPicPr>
        <p:blipFill rotWithShape="1">
          <a:blip r:embed="rId3">
            <a:alphaModFix/>
          </a:blip>
          <a:srcRect b="0" l="0" r="0" t="0"/>
          <a:stretch/>
        </p:blipFill>
        <p:spPr>
          <a:xfrm>
            <a:off x="5113537" y="1039249"/>
            <a:ext cx="1869344" cy="1447050"/>
          </a:xfrm>
          <a:prstGeom prst="rect">
            <a:avLst/>
          </a:prstGeom>
          <a:noFill/>
          <a:ln>
            <a:noFill/>
          </a:ln>
        </p:spPr>
      </p:pic>
      <p:pic>
        <p:nvPicPr>
          <p:cNvPr id="132" name="Google Shape;132;p17"/>
          <p:cNvPicPr preferRelativeResize="0"/>
          <p:nvPr/>
        </p:nvPicPr>
        <p:blipFill rotWithShape="1">
          <a:blip r:embed="rId4">
            <a:alphaModFix/>
          </a:blip>
          <a:srcRect b="0" l="0" r="0" t="0"/>
          <a:stretch/>
        </p:blipFill>
        <p:spPr>
          <a:xfrm>
            <a:off x="7077475" y="1247850"/>
            <a:ext cx="1950000" cy="1029850"/>
          </a:xfrm>
          <a:prstGeom prst="rect">
            <a:avLst/>
          </a:prstGeom>
          <a:noFill/>
          <a:ln>
            <a:noFill/>
          </a:ln>
        </p:spPr>
      </p:pic>
      <p:pic>
        <p:nvPicPr>
          <p:cNvPr id="133" name="Google Shape;133;p17"/>
          <p:cNvPicPr preferRelativeResize="0"/>
          <p:nvPr/>
        </p:nvPicPr>
        <p:blipFill>
          <a:blip r:embed="rId5">
            <a:alphaModFix/>
          </a:blip>
          <a:stretch>
            <a:fillRect/>
          </a:stretch>
        </p:blipFill>
        <p:spPr>
          <a:xfrm>
            <a:off x="6667650" y="2702287"/>
            <a:ext cx="1786450" cy="1653725"/>
          </a:xfrm>
          <a:prstGeom prst="rect">
            <a:avLst/>
          </a:prstGeom>
          <a:noFill/>
          <a:ln>
            <a:noFill/>
          </a:ln>
        </p:spPr>
      </p:pic>
      <p:pic>
        <p:nvPicPr>
          <p:cNvPr id="134" name="Google Shape;134;p17"/>
          <p:cNvPicPr preferRelativeResize="0"/>
          <p:nvPr/>
        </p:nvPicPr>
        <p:blipFill>
          <a:blip r:embed="rId6">
            <a:alphaModFix/>
          </a:blip>
          <a:stretch>
            <a:fillRect/>
          </a:stretch>
        </p:blipFill>
        <p:spPr>
          <a:xfrm>
            <a:off x="5648425" y="4751375"/>
            <a:ext cx="985180" cy="393150"/>
          </a:xfrm>
          <a:prstGeom prst="rect">
            <a:avLst/>
          </a:prstGeom>
          <a:noFill/>
          <a:ln>
            <a:noFill/>
          </a:ln>
        </p:spPr>
      </p:pic>
      <p:pic>
        <p:nvPicPr>
          <p:cNvPr id="135" name="Google Shape;135;p17"/>
          <p:cNvPicPr preferRelativeResize="0"/>
          <p:nvPr/>
        </p:nvPicPr>
        <p:blipFill>
          <a:blip r:embed="rId7">
            <a:alphaModFix/>
          </a:blip>
          <a:stretch>
            <a:fillRect/>
          </a:stretch>
        </p:blipFill>
        <p:spPr>
          <a:xfrm>
            <a:off x="6667650" y="4751375"/>
            <a:ext cx="1185875" cy="393150"/>
          </a:xfrm>
          <a:prstGeom prst="rect">
            <a:avLst/>
          </a:prstGeom>
          <a:noFill/>
          <a:ln>
            <a:noFill/>
          </a:ln>
        </p:spPr>
      </p:pic>
      <p:pic>
        <p:nvPicPr>
          <p:cNvPr id="136" name="Google Shape;136;p17"/>
          <p:cNvPicPr preferRelativeResize="0"/>
          <p:nvPr/>
        </p:nvPicPr>
        <p:blipFill rotWithShape="1">
          <a:blip r:embed="rId8">
            <a:alphaModFix/>
          </a:blip>
          <a:srcRect b="20159" l="0" r="0" t="0"/>
          <a:stretch/>
        </p:blipFill>
        <p:spPr>
          <a:xfrm>
            <a:off x="7862600" y="4572000"/>
            <a:ext cx="1281400" cy="571500"/>
          </a:xfrm>
          <a:prstGeom prst="rect">
            <a:avLst/>
          </a:prstGeom>
          <a:noFill/>
          <a:ln>
            <a:noFill/>
          </a:ln>
        </p:spPr>
      </p:pic>
      <p:pic>
        <p:nvPicPr>
          <p:cNvPr id="137" name="Google Shape;137;p17"/>
          <p:cNvPicPr preferRelativeResize="0"/>
          <p:nvPr/>
        </p:nvPicPr>
        <p:blipFill>
          <a:blip r:embed="rId9">
            <a:alphaModFix/>
          </a:blip>
          <a:stretch>
            <a:fillRect/>
          </a:stretch>
        </p:blipFill>
        <p:spPr>
          <a:xfrm>
            <a:off x="738575" y="4438825"/>
            <a:ext cx="609100" cy="60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333"/>
              <a:buNone/>
            </a:pPr>
            <a:r>
              <a:rPr lang="en-GB"/>
              <a:t>Text/ strings</a:t>
            </a:r>
            <a:endParaRPr/>
          </a:p>
        </p:txBody>
      </p:sp>
      <p:sp>
        <p:nvSpPr>
          <p:cNvPr id="143" name="Google Shape;143;p18"/>
          <p:cNvSpPr txBox="1"/>
          <p:nvPr>
            <p:ph idx="1" type="body"/>
          </p:nvPr>
        </p:nvSpPr>
        <p:spPr>
          <a:xfrm>
            <a:off x="2195003" y="1392575"/>
            <a:ext cx="3071400" cy="3002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Much data is in the form of text which is a complex problem</a:t>
            </a:r>
            <a:endParaRPr/>
          </a:p>
          <a:p>
            <a:pPr indent="0" lvl="0" marL="0" rtl="0" algn="l">
              <a:lnSpc>
                <a:spcPct val="115000"/>
              </a:lnSpc>
              <a:spcBef>
                <a:spcPts val="1200"/>
              </a:spcBef>
              <a:spcAft>
                <a:spcPts val="0"/>
              </a:spcAft>
              <a:buSzPts val="1300"/>
              <a:buNone/>
            </a:pPr>
            <a:r>
              <a:rPr lang="en-GB"/>
              <a:t>Classification with language can be done in a number of ways</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144" name="Google Shape;144;p18"/>
          <p:cNvPicPr preferRelativeResize="0"/>
          <p:nvPr/>
        </p:nvPicPr>
        <p:blipFill rotWithShape="1">
          <a:blip r:embed="rId3">
            <a:alphaModFix/>
          </a:blip>
          <a:srcRect b="0" l="0" r="0" t="0"/>
          <a:stretch/>
        </p:blipFill>
        <p:spPr>
          <a:xfrm>
            <a:off x="6247582" y="622554"/>
            <a:ext cx="1893294" cy="1400825"/>
          </a:xfrm>
          <a:prstGeom prst="rect">
            <a:avLst/>
          </a:prstGeom>
          <a:noFill/>
          <a:ln>
            <a:noFill/>
          </a:ln>
        </p:spPr>
      </p:pic>
      <p:pic>
        <p:nvPicPr>
          <p:cNvPr id="145" name="Google Shape;145;p18"/>
          <p:cNvPicPr preferRelativeResize="0"/>
          <p:nvPr/>
        </p:nvPicPr>
        <p:blipFill rotWithShape="1">
          <a:blip r:embed="rId4">
            <a:alphaModFix/>
          </a:blip>
          <a:srcRect b="0" l="0" r="0" t="0"/>
          <a:stretch/>
        </p:blipFill>
        <p:spPr>
          <a:xfrm>
            <a:off x="5480475" y="2386125"/>
            <a:ext cx="3572726" cy="1861387"/>
          </a:xfrm>
          <a:prstGeom prst="rect">
            <a:avLst/>
          </a:prstGeom>
          <a:noFill/>
          <a:ln>
            <a:noFill/>
          </a:ln>
        </p:spPr>
      </p:pic>
      <p:pic>
        <p:nvPicPr>
          <p:cNvPr id="146" name="Google Shape;146;p18"/>
          <p:cNvPicPr preferRelativeResize="0"/>
          <p:nvPr/>
        </p:nvPicPr>
        <p:blipFill>
          <a:blip r:embed="rId5">
            <a:alphaModFix/>
          </a:blip>
          <a:stretch>
            <a:fillRect/>
          </a:stretch>
        </p:blipFill>
        <p:spPr>
          <a:xfrm>
            <a:off x="5648425" y="4751375"/>
            <a:ext cx="985180" cy="393150"/>
          </a:xfrm>
          <a:prstGeom prst="rect">
            <a:avLst/>
          </a:prstGeom>
          <a:noFill/>
          <a:ln>
            <a:noFill/>
          </a:ln>
        </p:spPr>
      </p:pic>
      <p:pic>
        <p:nvPicPr>
          <p:cNvPr id="147" name="Google Shape;147;p18"/>
          <p:cNvPicPr preferRelativeResize="0"/>
          <p:nvPr/>
        </p:nvPicPr>
        <p:blipFill>
          <a:blip r:embed="rId6">
            <a:alphaModFix/>
          </a:blip>
          <a:stretch>
            <a:fillRect/>
          </a:stretch>
        </p:blipFill>
        <p:spPr>
          <a:xfrm>
            <a:off x="6667650" y="4751375"/>
            <a:ext cx="1185875" cy="393150"/>
          </a:xfrm>
          <a:prstGeom prst="rect">
            <a:avLst/>
          </a:prstGeom>
          <a:noFill/>
          <a:ln>
            <a:noFill/>
          </a:ln>
        </p:spPr>
      </p:pic>
      <p:pic>
        <p:nvPicPr>
          <p:cNvPr id="148" name="Google Shape;148;p18"/>
          <p:cNvPicPr preferRelativeResize="0"/>
          <p:nvPr/>
        </p:nvPicPr>
        <p:blipFill rotWithShape="1">
          <a:blip r:embed="rId7">
            <a:alphaModFix/>
          </a:blip>
          <a:srcRect b="20159" l="0" r="0" t="0"/>
          <a:stretch/>
        </p:blipFill>
        <p:spPr>
          <a:xfrm>
            <a:off x="7862600" y="4572000"/>
            <a:ext cx="1281400" cy="571500"/>
          </a:xfrm>
          <a:prstGeom prst="rect">
            <a:avLst/>
          </a:prstGeom>
          <a:noFill/>
          <a:ln>
            <a:noFill/>
          </a:ln>
        </p:spPr>
      </p:pic>
      <p:pic>
        <p:nvPicPr>
          <p:cNvPr id="149" name="Google Shape;149;p18"/>
          <p:cNvPicPr preferRelativeResize="0"/>
          <p:nvPr/>
        </p:nvPicPr>
        <p:blipFill>
          <a:blip r:embed="rId8">
            <a:alphaModFix/>
          </a:blip>
          <a:stretch>
            <a:fillRect/>
          </a:stretch>
        </p:blipFill>
        <p:spPr>
          <a:xfrm>
            <a:off x="738575" y="4438825"/>
            <a:ext cx="609100" cy="60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333"/>
              <a:buNone/>
            </a:pPr>
            <a:r>
              <a:rPr lang="en-GB"/>
              <a:t>Data sets</a:t>
            </a:r>
            <a:endParaRPr/>
          </a:p>
        </p:txBody>
      </p:sp>
      <p:sp>
        <p:nvSpPr>
          <p:cNvPr id="155" name="Google Shape;155;p19"/>
          <p:cNvSpPr txBox="1"/>
          <p:nvPr>
            <p:ph idx="1" type="body"/>
          </p:nvPr>
        </p:nvSpPr>
        <p:spPr>
          <a:xfrm>
            <a:off x="311700" y="1505700"/>
            <a:ext cx="4538700" cy="307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A data set is a collection of </a:t>
            </a:r>
            <a:r>
              <a:rPr b="1" lang="en-GB"/>
              <a:t>related </a:t>
            </a:r>
            <a:r>
              <a:rPr lang="en-GB"/>
              <a:t>data</a:t>
            </a:r>
            <a:endParaRPr/>
          </a:p>
          <a:p>
            <a:pPr indent="0" lvl="0" marL="0" rtl="0" algn="l">
              <a:lnSpc>
                <a:spcPct val="115000"/>
              </a:lnSpc>
              <a:spcBef>
                <a:spcPts val="1200"/>
              </a:spcBef>
              <a:spcAft>
                <a:spcPts val="0"/>
              </a:spcAft>
              <a:buSzPts val="1300"/>
              <a:buNone/>
            </a:pPr>
            <a:r>
              <a:rPr lang="en-GB"/>
              <a:t>In ML, models typically require the same number of inputs each time. </a:t>
            </a:r>
            <a:endParaRPr/>
          </a:p>
          <a:p>
            <a:pPr indent="0" lvl="0" marL="0" rtl="0" algn="l">
              <a:lnSpc>
                <a:spcPct val="115000"/>
              </a:lnSpc>
              <a:spcBef>
                <a:spcPts val="1200"/>
              </a:spcBef>
              <a:spcAft>
                <a:spcPts val="0"/>
              </a:spcAft>
              <a:buSzPts val="1300"/>
              <a:buNone/>
            </a:pPr>
            <a:r>
              <a:rPr lang="en-GB"/>
              <a:t>Image = (200,200) = 40,000 pixels</a:t>
            </a:r>
            <a:endParaRPr/>
          </a:p>
          <a:p>
            <a:pPr indent="0" lvl="0" marL="0" rtl="0" algn="l">
              <a:lnSpc>
                <a:spcPct val="115000"/>
              </a:lnSpc>
              <a:spcBef>
                <a:spcPts val="1200"/>
              </a:spcBef>
              <a:spcAft>
                <a:spcPts val="0"/>
              </a:spcAft>
              <a:buSzPts val="1300"/>
              <a:buNone/>
            </a:pPr>
            <a:r>
              <a:rPr lang="en-GB"/>
              <a:t>Model inputs: 40,000</a:t>
            </a:r>
            <a:endParaRPr/>
          </a:p>
          <a:p>
            <a:pPr indent="0" lvl="0" marL="0" rtl="0" algn="l">
              <a:lnSpc>
                <a:spcPct val="115000"/>
              </a:lnSpc>
              <a:spcBef>
                <a:spcPts val="1200"/>
              </a:spcBef>
              <a:spcAft>
                <a:spcPts val="1200"/>
              </a:spcAft>
              <a:buSzPts val="1300"/>
              <a:buNone/>
            </a:pPr>
            <a:r>
              <a:rPr lang="en-GB"/>
              <a:t>Model outputs: 10 classes</a:t>
            </a:r>
            <a:endParaRPr/>
          </a:p>
        </p:txBody>
      </p:sp>
      <p:pic>
        <p:nvPicPr>
          <p:cNvPr id="156" name="Google Shape;156;p19"/>
          <p:cNvPicPr preferRelativeResize="0"/>
          <p:nvPr/>
        </p:nvPicPr>
        <p:blipFill rotWithShape="1">
          <a:blip r:embed="rId3">
            <a:alphaModFix/>
          </a:blip>
          <a:srcRect b="0" l="0" r="0" t="0"/>
          <a:stretch/>
        </p:blipFill>
        <p:spPr>
          <a:xfrm>
            <a:off x="4944854" y="1232475"/>
            <a:ext cx="4281175" cy="3013050"/>
          </a:xfrm>
          <a:prstGeom prst="rect">
            <a:avLst/>
          </a:prstGeom>
          <a:noFill/>
          <a:ln>
            <a:noFill/>
          </a:ln>
        </p:spPr>
      </p:pic>
      <p:pic>
        <p:nvPicPr>
          <p:cNvPr id="157" name="Google Shape;157;p19"/>
          <p:cNvPicPr preferRelativeResize="0"/>
          <p:nvPr/>
        </p:nvPicPr>
        <p:blipFill>
          <a:blip r:embed="rId4">
            <a:alphaModFix/>
          </a:blip>
          <a:stretch>
            <a:fillRect/>
          </a:stretch>
        </p:blipFill>
        <p:spPr>
          <a:xfrm>
            <a:off x="5648425" y="4751375"/>
            <a:ext cx="985180" cy="393150"/>
          </a:xfrm>
          <a:prstGeom prst="rect">
            <a:avLst/>
          </a:prstGeom>
          <a:noFill/>
          <a:ln>
            <a:noFill/>
          </a:ln>
        </p:spPr>
      </p:pic>
      <p:pic>
        <p:nvPicPr>
          <p:cNvPr id="158" name="Google Shape;158;p19"/>
          <p:cNvPicPr preferRelativeResize="0"/>
          <p:nvPr/>
        </p:nvPicPr>
        <p:blipFill>
          <a:blip r:embed="rId5">
            <a:alphaModFix/>
          </a:blip>
          <a:stretch>
            <a:fillRect/>
          </a:stretch>
        </p:blipFill>
        <p:spPr>
          <a:xfrm>
            <a:off x="6667650" y="4751375"/>
            <a:ext cx="1185875" cy="393150"/>
          </a:xfrm>
          <a:prstGeom prst="rect">
            <a:avLst/>
          </a:prstGeom>
          <a:noFill/>
          <a:ln>
            <a:noFill/>
          </a:ln>
        </p:spPr>
      </p:pic>
      <p:pic>
        <p:nvPicPr>
          <p:cNvPr id="159" name="Google Shape;159;p19"/>
          <p:cNvPicPr preferRelativeResize="0"/>
          <p:nvPr/>
        </p:nvPicPr>
        <p:blipFill rotWithShape="1">
          <a:blip r:embed="rId6">
            <a:alphaModFix/>
          </a:blip>
          <a:srcRect b="20159" l="0" r="0" t="0"/>
          <a:stretch/>
        </p:blipFill>
        <p:spPr>
          <a:xfrm>
            <a:off x="7862600" y="4572000"/>
            <a:ext cx="1281400" cy="571500"/>
          </a:xfrm>
          <a:prstGeom prst="rect">
            <a:avLst/>
          </a:prstGeom>
          <a:noFill/>
          <a:ln>
            <a:noFill/>
          </a:ln>
        </p:spPr>
      </p:pic>
      <p:pic>
        <p:nvPicPr>
          <p:cNvPr id="160" name="Google Shape;160;p19"/>
          <p:cNvPicPr preferRelativeResize="0"/>
          <p:nvPr/>
        </p:nvPicPr>
        <p:blipFill>
          <a:blip r:embed="rId7">
            <a:alphaModFix/>
          </a:blip>
          <a:stretch>
            <a:fillRect/>
          </a:stretch>
        </p:blipFill>
        <p:spPr>
          <a:xfrm>
            <a:off x="738575" y="4438825"/>
            <a:ext cx="609100" cy="60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Dimensionality</a:t>
            </a:r>
            <a:r>
              <a:rPr lang="en-GB"/>
              <a:t> Reduction and VAEs</a:t>
            </a:r>
            <a:endParaRPr/>
          </a:p>
          <a:p>
            <a:pPr indent="0" lvl="0" marL="0" rtl="0" algn="l">
              <a:spcBef>
                <a:spcPts val="0"/>
              </a:spcBef>
              <a:spcAft>
                <a:spcPts val="0"/>
              </a:spcAft>
              <a:buNone/>
            </a:pPr>
            <a:r>
              <a:t/>
            </a:r>
            <a:endParaRPr/>
          </a:p>
        </p:txBody>
      </p:sp>
      <p:pic>
        <p:nvPicPr>
          <p:cNvPr id="166" name="Google Shape;166;p20"/>
          <p:cNvPicPr preferRelativeResize="0"/>
          <p:nvPr/>
        </p:nvPicPr>
        <p:blipFill>
          <a:blip r:embed="rId3">
            <a:alphaModFix/>
          </a:blip>
          <a:stretch>
            <a:fillRect/>
          </a:stretch>
        </p:blipFill>
        <p:spPr>
          <a:xfrm>
            <a:off x="179075" y="740075"/>
            <a:ext cx="2066925" cy="931962"/>
          </a:xfrm>
          <a:prstGeom prst="rect">
            <a:avLst/>
          </a:prstGeom>
          <a:noFill/>
          <a:ln>
            <a:noFill/>
          </a:ln>
        </p:spPr>
      </p:pic>
      <p:pic>
        <p:nvPicPr>
          <p:cNvPr id="167" name="Google Shape;167;p20"/>
          <p:cNvPicPr preferRelativeResize="0"/>
          <p:nvPr/>
        </p:nvPicPr>
        <p:blipFill>
          <a:blip r:embed="rId4">
            <a:alphaModFix/>
          </a:blip>
          <a:stretch>
            <a:fillRect/>
          </a:stretch>
        </p:blipFill>
        <p:spPr>
          <a:xfrm>
            <a:off x="4688925" y="3635100"/>
            <a:ext cx="2335357" cy="931950"/>
          </a:xfrm>
          <a:prstGeom prst="rect">
            <a:avLst/>
          </a:prstGeom>
          <a:noFill/>
          <a:ln>
            <a:noFill/>
          </a:ln>
        </p:spPr>
      </p:pic>
      <p:pic>
        <p:nvPicPr>
          <p:cNvPr id="168" name="Google Shape;168;p20"/>
          <p:cNvPicPr preferRelativeResize="0"/>
          <p:nvPr/>
        </p:nvPicPr>
        <p:blipFill>
          <a:blip r:embed="rId5">
            <a:alphaModFix/>
          </a:blip>
          <a:stretch>
            <a:fillRect/>
          </a:stretch>
        </p:blipFill>
        <p:spPr>
          <a:xfrm>
            <a:off x="1719650" y="3635100"/>
            <a:ext cx="2811102" cy="931950"/>
          </a:xfrm>
          <a:prstGeom prst="rect">
            <a:avLst/>
          </a:prstGeom>
          <a:noFill/>
          <a:ln>
            <a:noFill/>
          </a:ln>
        </p:spPr>
      </p:pic>
      <p:pic>
        <p:nvPicPr>
          <p:cNvPr id="169" name="Google Shape;169;p20"/>
          <p:cNvPicPr preferRelativeResize="0"/>
          <p:nvPr/>
        </p:nvPicPr>
        <p:blipFill>
          <a:blip r:embed="rId6">
            <a:alphaModFix/>
          </a:blip>
          <a:stretch>
            <a:fillRect/>
          </a:stretch>
        </p:blipFill>
        <p:spPr>
          <a:xfrm>
            <a:off x="7247927" y="3635100"/>
            <a:ext cx="1668359" cy="93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Contents</a:t>
            </a:r>
            <a:endParaRPr/>
          </a:p>
        </p:txBody>
      </p:sp>
      <p:sp>
        <p:nvSpPr>
          <p:cNvPr id="175" name="Google Shape;175;p2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GB" sz="1400">
                <a:latin typeface="Arial"/>
                <a:ea typeface="Arial"/>
                <a:cs typeface="Arial"/>
                <a:sym typeface="Arial"/>
              </a:rPr>
              <a:t>Why </a:t>
            </a:r>
            <a:r>
              <a:rPr lang="en-GB" sz="1400">
                <a:latin typeface="Arial"/>
                <a:ea typeface="Arial"/>
                <a:cs typeface="Arial"/>
                <a:sym typeface="Arial"/>
              </a:rPr>
              <a:t>dimensionality</a:t>
            </a:r>
            <a:r>
              <a:rPr lang="en-GB" sz="1400">
                <a:latin typeface="Arial"/>
                <a:ea typeface="Arial"/>
                <a:cs typeface="Arial"/>
                <a:sym typeface="Arial"/>
              </a:rPr>
              <a:t> reduction - why in CompNeuro?</a:t>
            </a:r>
            <a:endParaRPr sz="14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4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GB" sz="1400">
                <a:latin typeface="Arial"/>
                <a:ea typeface="Arial"/>
                <a:cs typeface="Arial"/>
                <a:sym typeface="Arial"/>
              </a:rPr>
              <a:t>Methods:</a:t>
            </a:r>
            <a:endParaRPr sz="14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GB" sz="1400">
                <a:latin typeface="Arial"/>
                <a:ea typeface="Arial"/>
                <a:cs typeface="Arial"/>
                <a:sym typeface="Arial"/>
              </a:rPr>
              <a:t>Linear </a:t>
            </a:r>
            <a:r>
              <a:rPr lang="en-GB" sz="1400">
                <a:latin typeface="Arial"/>
                <a:ea typeface="Arial"/>
                <a:cs typeface="Arial"/>
                <a:sym typeface="Arial"/>
              </a:rPr>
              <a:t>Dimensionality</a:t>
            </a:r>
            <a:r>
              <a:rPr lang="en-GB" sz="1400">
                <a:latin typeface="Arial"/>
                <a:ea typeface="Arial"/>
                <a:cs typeface="Arial"/>
                <a:sym typeface="Arial"/>
              </a:rPr>
              <a:t> Reduction - PCA</a:t>
            </a:r>
            <a:endParaRPr sz="14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GB" sz="1400">
                <a:latin typeface="Arial"/>
                <a:ea typeface="Arial"/>
                <a:cs typeface="Arial"/>
                <a:sym typeface="Arial"/>
              </a:rPr>
              <a:t>Nonlinear </a:t>
            </a:r>
            <a:r>
              <a:rPr lang="en-GB" sz="1400">
                <a:latin typeface="Arial"/>
                <a:ea typeface="Arial"/>
                <a:cs typeface="Arial"/>
                <a:sym typeface="Arial"/>
              </a:rPr>
              <a:t>Dimensionality</a:t>
            </a:r>
            <a:r>
              <a:rPr lang="en-GB" sz="1400">
                <a:latin typeface="Arial"/>
                <a:ea typeface="Arial"/>
                <a:cs typeface="Arial"/>
                <a:sym typeface="Arial"/>
              </a:rPr>
              <a:t> Reduction - t-SNE,UMap,VAEs</a:t>
            </a:r>
            <a:endParaRPr sz="14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400">
              <a:latin typeface="Arial"/>
              <a:ea typeface="Arial"/>
              <a:cs typeface="Arial"/>
              <a:sym typeface="Arial"/>
            </a:endParaRPr>
          </a:p>
        </p:txBody>
      </p:sp>
      <p:pic>
        <p:nvPicPr>
          <p:cNvPr id="176" name="Google Shape;176;p21"/>
          <p:cNvPicPr preferRelativeResize="0"/>
          <p:nvPr/>
        </p:nvPicPr>
        <p:blipFill>
          <a:blip r:embed="rId3">
            <a:alphaModFix/>
          </a:blip>
          <a:stretch>
            <a:fillRect/>
          </a:stretch>
        </p:blipFill>
        <p:spPr>
          <a:xfrm>
            <a:off x="5648425" y="4751375"/>
            <a:ext cx="985180" cy="393150"/>
          </a:xfrm>
          <a:prstGeom prst="rect">
            <a:avLst/>
          </a:prstGeom>
          <a:noFill/>
          <a:ln>
            <a:noFill/>
          </a:ln>
        </p:spPr>
      </p:pic>
      <p:pic>
        <p:nvPicPr>
          <p:cNvPr id="177" name="Google Shape;177;p21"/>
          <p:cNvPicPr preferRelativeResize="0"/>
          <p:nvPr/>
        </p:nvPicPr>
        <p:blipFill>
          <a:blip r:embed="rId4">
            <a:alphaModFix/>
          </a:blip>
          <a:stretch>
            <a:fillRect/>
          </a:stretch>
        </p:blipFill>
        <p:spPr>
          <a:xfrm>
            <a:off x="6667650" y="4751375"/>
            <a:ext cx="1185875" cy="393150"/>
          </a:xfrm>
          <a:prstGeom prst="rect">
            <a:avLst/>
          </a:prstGeom>
          <a:noFill/>
          <a:ln>
            <a:noFill/>
          </a:ln>
        </p:spPr>
      </p:pic>
      <p:pic>
        <p:nvPicPr>
          <p:cNvPr id="178" name="Google Shape;178;p21"/>
          <p:cNvPicPr preferRelativeResize="0"/>
          <p:nvPr/>
        </p:nvPicPr>
        <p:blipFill rotWithShape="1">
          <a:blip r:embed="rId5">
            <a:alphaModFix/>
          </a:blip>
          <a:srcRect b="20159" l="0" r="0" t="0"/>
          <a:stretch/>
        </p:blipFill>
        <p:spPr>
          <a:xfrm>
            <a:off x="7862600" y="4572000"/>
            <a:ext cx="1281400" cy="571500"/>
          </a:xfrm>
          <a:prstGeom prst="rect">
            <a:avLst/>
          </a:prstGeom>
          <a:noFill/>
          <a:ln>
            <a:noFill/>
          </a:ln>
        </p:spPr>
      </p:pic>
      <p:pic>
        <p:nvPicPr>
          <p:cNvPr id="179" name="Google Shape;179;p21"/>
          <p:cNvPicPr preferRelativeResize="0"/>
          <p:nvPr/>
        </p:nvPicPr>
        <p:blipFill>
          <a:blip r:embed="rId6">
            <a:alphaModFix/>
          </a:blip>
          <a:stretch>
            <a:fillRect/>
          </a:stretch>
        </p:blipFill>
        <p:spPr>
          <a:xfrm>
            <a:off x="738575" y="4438825"/>
            <a:ext cx="609100" cy="60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